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ink/ink1.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72" r:id="rId5"/>
    <p:sldId id="261" r:id="rId6"/>
    <p:sldId id="273" r:id="rId7"/>
    <p:sldId id="289" r:id="rId8"/>
    <p:sldId id="285" r:id="rId9"/>
    <p:sldId id="284" r:id="rId10"/>
    <p:sldId id="262" r:id="rId11"/>
    <p:sldId id="266" r:id="rId12"/>
    <p:sldId id="270" r:id="rId13"/>
    <p:sldId id="263" r:id="rId14"/>
    <p:sldId id="264" r:id="rId15"/>
    <p:sldId id="265" r:id="rId16"/>
    <p:sldId id="271" r:id="rId17"/>
    <p:sldId id="291" r:id="rId18"/>
    <p:sldId id="276" r:id="rId19"/>
    <p:sldId id="277" r:id="rId20"/>
    <p:sldId id="268" r:id="rId21"/>
    <p:sldId id="282" r:id="rId22"/>
    <p:sldId id="280" r:id="rId23"/>
    <p:sldId id="294" r:id="rId24"/>
    <p:sldId id="281" r:id="rId25"/>
    <p:sldId id="283" r:id="rId26"/>
    <p:sldId id="279" r:id="rId27"/>
    <p:sldId id="286" r:id="rId28"/>
    <p:sldId id="287" r:id="rId29"/>
    <p:sldId id="296" r:id="rId30"/>
    <p:sldId id="288" r:id="rId31"/>
    <p:sldId id="297" r:id="rId3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95" autoAdjust="0"/>
    <p:restoredTop sz="94660"/>
  </p:normalViewPr>
  <p:slideViewPr>
    <p:cSldViewPr snapToGrid="0">
      <p:cViewPr varScale="1">
        <p:scale>
          <a:sx n="112" d="100"/>
          <a:sy n="112" d="100"/>
        </p:scale>
        <p:origin x="102" y="5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dLbls>
            <c:dLbl>
              <c:idx val="40"/>
              <c:tx>
                <c:rich>
                  <a:bodyPr/>
                  <a:lstStyle/>
                  <a:p>
                    <a:r>
                      <a:rPr lang="en-US"/>
                      <a:t>105</a:t>
                    </a:r>
                  </a:p>
                  <a:p>
                    <a:endParaRPr lang="en-US"/>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E25-4AA9-B9D4-77269C567CE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Tabelle1!$A$2:$A$42</c:f>
              <c:numCache>
                <c:formatCode>General</c:formatCode>
                <c:ptCount val="41"/>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2009</c:v>
                </c:pt>
                <c:pt idx="29">
                  <c:v>2010</c:v>
                </c:pt>
                <c:pt idx="30">
                  <c:v>2011</c:v>
                </c:pt>
                <c:pt idx="31">
                  <c:v>2012</c:v>
                </c:pt>
                <c:pt idx="32">
                  <c:v>2013</c:v>
                </c:pt>
                <c:pt idx="33">
                  <c:v>2014</c:v>
                </c:pt>
                <c:pt idx="34">
                  <c:v>2015</c:v>
                </c:pt>
                <c:pt idx="35">
                  <c:v>2016</c:v>
                </c:pt>
                <c:pt idx="36">
                  <c:v>2017</c:v>
                </c:pt>
                <c:pt idx="37">
                  <c:v>2018</c:v>
                </c:pt>
                <c:pt idx="38">
                  <c:v>2019</c:v>
                </c:pt>
                <c:pt idx="39">
                  <c:v>2020</c:v>
                </c:pt>
                <c:pt idx="40">
                  <c:v>2021</c:v>
                </c:pt>
              </c:numCache>
            </c:numRef>
          </c:cat>
          <c:val>
            <c:numRef>
              <c:f>Tabelle1!$B$2:$B$42</c:f>
              <c:numCache>
                <c:formatCode>General</c:formatCode>
                <c:ptCount val="41"/>
                <c:pt idx="0">
                  <c:v>359</c:v>
                </c:pt>
                <c:pt idx="1">
                  <c:v>262</c:v>
                </c:pt>
                <c:pt idx="2">
                  <c:v>278</c:v>
                </c:pt>
                <c:pt idx="3">
                  <c:v>340</c:v>
                </c:pt>
                <c:pt idx="4">
                  <c:v>328</c:v>
                </c:pt>
                <c:pt idx="5">
                  <c:v>308</c:v>
                </c:pt>
                <c:pt idx="6">
                  <c:v>302</c:v>
                </c:pt>
                <c:pt idx="7">
                  <c:v>284</c:v>
                </c:pt>
                <c:pt idx="8">
                  <c:v>288</c:v>
                </c:pt>
                <c:pt idx="9">
                  <c:v>266</c:v>
                </c:pt>
                <c:pt idx="10">
                  <c:v>189</c:v>
                </c:pt>
                <c:pt idx="11">
                  <c:v>191</c:v>
                </c:pt>
                <c:pt idx="12">
                  <c:v>228</c:v>
                </c:pt>
                <c:pt idx="13">
                  <c:v>184</c:v>
                </c:pt>
                <c:pt idx="14">
                  <c:v>221</c:v>
                </c:pt>
                <c:pt idx="15">
                  <c:v>146</c:v>
                </c:pt>
                <c:pt idx="16">
                  <c:v>221</c:v>
                </c:pt>
                <c:pt idx="17">
                  <c:v>133</c:v>
                </c:pt>
                <c:pt idx="18">
                  <c:v>188</c:v>
                </c:pt>
                <c:pt idx="19">
                  <c:v>168</c:v>
                </c:pt>
                <c:pt idx="20">
                  <c:v>164</c:v>
                </c:pt>
                <c:pt idx="21">
                  <c:v>226</c:v>
                </c:pt>
                <c:pt idx="22">
                  <c:v>151</c:v>
                </c:pt>
                <c:pt idx="23">
                  <c:v>165</c:v>
                </c:pt>
                <c:pt idx="24">
                  <c:v>131</c:v>
                </c:pt>
                <c:pt idx="25">
                  <c:v>172</c:v>
                </c:pt>
                <c:pt idx="26">
                  <c:v>139</c:v>
                </c:pt>
                <c:pt idx="27">
                  <c:v>181</c:v>
                </c:pt>
                <c:pt idx="28">
                  <c:v>176</c:v>
                </c:pt>
                <c:pt idx="29">
                  <c:v>143</c:v>
                </c:pt>
                <c:pt idx="30">
                  <c:v>125</c:v>
                </c:pt>
                <c:pt idx="31">
                  <c:v>119</c:v>
                </c:pt>
                <c:pt idx="32">
                  <c:v>90</c:v>
                </c:pt>
                <c:pt idx="33">
                  <c:v>135</c:v>
                </c:pt>
                <c:pt idx="34">
                  <c:v>101</c:v>
                </c:pt>
                <c:pt idx="35">
                  <c:v>86</c:v>
                </c:pt>
                <c:pt idx="36">
                  <c:v>108</c:v>
                </c:pt>
                <c:pt idx="37">
                  <c:v>74</c:v>
                </c:pt>
                <c:pt idx="38">
                  <c:v>73</c:v>
                </c:pt>
                <c:pt idx="39">
                  <c:v>136</c:v>
                </c:pt>
                <c:pt idx="40">
                  <c:v>105</c:v>
                </c:pt>
              </c:numCache>
            </c:numRef>
          </c:val>
          <c:smooth val="0"/>
          <c:extLst>
            <c:ext xmlns:c16="http://schemas.microsoft.com/office/drawing/2014/chart" uri="{C3380CC4-5D6E-409C-BE32-E72D297353CC}">
              <c16:uniqueId val="{00000001-1E25-4AA9-B9D4-77269C567CEC}"/>
            </c:ext>
          </c:extLst>
        </c:ser>
        <c:dLbls>
          <c:dLblPos val="ctr"/>
          <c:showLegendKey val="0"/>
          <c:showVal val="1"/>
          <c:showCatName val="0"/>
          <c:showSerName val="0"/>
          <c:showPercent val="0"/>
          <c:showBubbleSize val="0"/>
        </c:dLbls>
        <c:smooth val="0"/>
        <c:axId val="823448016"/>
        <c:axId val="823441128"/>
      </c:lineChart>
      <c:catAx>
        <c:axId val="823448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23441128"/>
        <c:crosses val="autoZero"/>
        <c:auto val="1"/>
        <c:lblAlgn val="ctr"/>
        <c:lblOffset val="100"/>
        <c:noMultiLvlLbl val="0"/>
      </c:catAx>
      <c:valAx>
        <c:axId val="823441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23448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0.24702</cdr:x>
      <cdr:y>0.06725</cdr:y>
    </cdr:from>
    <cdr:to>
      <cdr:x>0.97796</cdr:x>
      <cdr:y>0.29532</cdr:y>
    </cdr:to>
    <cdr:sp macro="" textlink="">
      <cdr:nvSpPr>
        <cdr:cNvPr id="2" name="Textfeld 1">
          <a:extLst xmlns:a="http://schemas.openxmlformats.org/drawingml/2006/main">
            <a:ext uri="{FF2B5EF4-FFF2-40B4-BE49-F238E27FC236}">
              <a16:creationId xmlns:a16="http://schemas.microsoft.com/office/drawing/2014/main" id="{09B2468F-4BA0-471A-8A9E-2BAD3677376C}"/>
            </a:ext>
          </a:extLst>
        </cdr:cNvPr>
        <cdr:cNvSpPr txBox="1"/>
      </cdr:nvSpPr>
      <cdr:spPr>
        <a:xfrm xmlns:a="http://schemas.openxmlformats.org/drawingml/2006/main">
          <a:off x="2049780" y="350520"/>
          <a:ext cx="6065520" cy="11887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CH" sz="1400" b="1"/>
            <a:t>Anzahl Welpen</a:t>
          </a:r>
          <a:r>
            <a:rPr lang="de-CH" sz="1400" b="1" baseline="0"/>
            <a:t> im Verlaufe der letzten Jahre</a:t>
          </a:r>
        </a:p>
        <a:p xmlns:a="http://schemas.openxmlformats.org/drawingml/2006/main">
          <a:r>
            <a:rPr lang="de-CH" sz="1400" b="1" baseline="0"/>
            <a:t>Nombres des chiots au fil des ans</a:t>
          </a:r>
          <a:endParaRPr lang="de-CH" sz="1400" b="1"/>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5T15:23:50.692"/>
    </inkml:context>
    <inkml:brush xml:id="br0">
      <inkml:brushProperty name="width" value="0.2" units="cm"/>
      <inkml:brushProperty name="height" value="0.2" units="cm"/>
      <inkml:brushProperty name="color" value="#E71224"/>
    </inkml:brush>
  </inkml:definitions>
  <inkml:trace contextRef="#ctx0" brushRef="#br0">6720 1293 24575,'-10'-2'0,"0"-1"0,0 0 0,1 0 0,0-1 0,0-1 0,0 1 0,0-2 0,-11-7 0,14 9 0,-178-124 0,-9-6 0,75 55 0,-74-45 0,-103-14 0,159 79 0,-10-3 0,-2 6 0,-174-41 0,-38-1 0,32 8 0,267 74 0,-217-42 0,114 32 0,75 10 0,-116-5 0,7 17 0,-136-5 0,242 3 0,-540-17 0,356 21 0,-235 5 0,476-1 0,0 2 0,0 2 0,0 1 0,1 1 0,1 2 0,-1 2 0,2 0 0,-1 3 0,2 0 0,-55 38 0,18-9 0,19-12 0,-56 47 0,55-37 0,21-18 0,0 1 0,2 1 0,-41 50 0,-180 253 0,221-289 0,2 2 0,2 1 0,-32 82 0,7-15 0,33-77 0,1 1 0,2 0 0,1 1 0,2 1 0,2-1 0,1 1 0,1 1 0,1 57 0,6 431 0,-2-516 0,1 0 0,0 0 0,0-1 0,1 1 0,1 0 0,-1-1 0,1 1 0,1-1 0,0 0 0,0 0 0,5 7 0,9 10 0,39 43 0,-11-13 0,-44-53 0,9 13 0,1 0 0,1-1 0,0 0 0,27 20 0,36 25 0,-37-28 0,50 30 0,-61-42 0,26 21 0,-34-24 0,-1-1 0,2-1 0,31 16 0,87 28 0,-79-35 0,-2 2 0,82 50 0,-81-40 0,1-3 0,99 39 0,137 30 0,-8-3 0,-81-31 0,-130-33 0,-51-21 0,41 14 0,37 1 0,147 20 0,-77-31 0,-37-6 0,485 38 0,-365-33 0,-70 3 0,82 3 0,-206-21 0,21 2 0,153-16 0,-213 8 0,0-1 0,0 0 0,-1-2 0,0-1 0,41-22 0,102-73 0,-142 87 0,175-126 0,-106 85 0,232-158 0,-253 158 0,-2-4 0,78-89 0,-115 119 0,0 2 0,3 1 0,65-41 0,47-40 0,6-5 0,-140 106 0,-1-1 0,0-1 0,-1 0 0,0-1 0,13-17 0,45-70 0,8-11 0,-65 94 0,-1-1 0,-1-1 0,0 0 0,-1 0 0,-1-1 0,-1 0 0,-1-1 0,-1 1 0,0-1 0,4-39 0,-2-10 0,-4-130 0,-5 179 0,1-3-89,0 5-336,0 1-1,-4-21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5T21:52:43.309"/>
    </inkml:context>
    <inkml:brush xml:id="br0">
      <inkml:brushProperty name="width" value="0.2" units="cm"/>
      <inkml:brushProperty name="height" value="0.2" units="cm"/>
      <inkml:brushProperty name="color" value="#E71224"/>
    </inkml:brush>
  </inkml:definitions>
  <inkml:trace contextRef="#ctx0" brushRef="#br0">1564 210 24575,'0'0'0,"-1"-1"0,1 0 0,0 1 0,0-1 0,-1 0 0,1 1 0,-1-1 0,1 1 0,0-1 0,-1 0 0,1 1 0,-1-1 0,0 1 0,1 0 0,-1-1 0,1 1 0,-1-1 0,1 1 0,-1 0 0,0 0 0,1-1 0,-1 1 0,-1 0 0,-21-7 0,14 5 0,-53-18 0,31 8 0,-1 2 0,0 2 0,-41-6 0,-647-6 0,494 22 0,212-2 0,-1 2 0,1-1 0,0 2 0,-1 0 0,1 1 0,1 0 0,-1 1 0,0 1 0,1 0 0,0 1 0,-21 15 0,20-12 0,1 0 0,0 1 0,0 1 0,1 0 0,1 1 0,0 0 0,1 1 0,1 0 0,-15 28 0,19-29 0,0 1 0,1 0 0,0 0 0,1 0 0,1 0 0,1 0 0,-1 18 0,2 1 0,2 1 0,6 32 0,-5-52 0,0 0 0,2 0 0,-1 0 0,2 0 0,0-1 0,0 0 0,2 0 0,16 23 0,-11-19 0,1-2 0,0 1 0,1-2 0,0 0 0,31 21 0,-18-18 0,0-1 0,1-2 0,49 17 0,97 22 0,-88-29 0,-52-17 0,1-2 0,0 0 0,0-3 0,0-1 0,49-5 0,11 1 0,-57 4 0,12-1 0,-1-1 0,65-11 0,-55 5 0,-1 3 0,103 5 0,-56 1 0,49-12 0,6-1 0,-47 13 0,163-4 0,-196-7 0,36-2 0,-88 11 0,0-2 0,0-1 0,0-2 0,0 0 0,52-19 0,-65 18 0,-1-1 0,1 0 0,-2-1 0,1-1 0,-1 0 0,-1-1 0,0 0 0,0-1 0,-1-1 0,0 0 0,18-25 0,-16 17 0,-1 0 0,-1-2 0,14-30 0,-21 38 0,0 0 0,-1 0 0,-1-1 0,0 1 0,-1-1 0,0-28 0,-2 33 0,1-18 0,-2 1 0,-1 0 0,-6-34 0,6 51 0,-1 1 0,0 0 0,0 0 0,-1 1 0,0-1 0,-1 1 0,0 0 0,0 0 0,-1 0 0,0 1 0,0-1 0,0 2 0,-10-8 0,-36-25 0,-1 2 0,-3 3 0,-69-32 0,46 25 0,66 34 0,0 2 0,-1 0 0,1 0 0,-1 1 0,0 1 0,0 0 0,-24-1 0,-103 6 0,54 1 0,26-4 0,10 0 0,-54 6 0,89-3 0,0 0 0,1 1 0,0 1 0,-1 1 0,1 0 0,1 1 0,-25 13 0,27-13 13,0-1 0,-1 0-1,1-1 1,-18 4 0,21-6-143,1 0 0,-1 0 0,1 1 0,-1 0 0,1 0 0,0 1 1,0 0-1,0 1 0,1 0 0,-14 11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5T21:52:52.138"/>
    </inkml:context>
    <inkml:brush xml:id="br0">
      <inkml:brushProperty name="width" value="0.1" units="cm"/>
      <inkml:brushProperty name="height" value="0.1" units="cm"/>
      <inkml:brushProperty name="color" value="#008C3A"/>
    </inkml:brush>
  </inkml:definitions>
  <inkml:trace contextRef="#ctx0" brushRef="#br0">1542 23 24575,'0'-1'0,"0"0"0,0 1 0,-1-1 0,1 0 0,0 0 0,-1 1 0,1-1 0,-1 0 0,1 1 0,-1-1 0,0 0 0,1 1 0,-1-1 0,1 1 0,-1-1 0,0 1 0,0-1 0,1 1 0,-1-1 0,0 1 0,0 0 0,1-1 0,-1 1 0,0 0 0,0 0 0,0 0 0,0-1 0,-1 1 0,-30-3 0,27 3 0,-425-4 0,230 6 0,-225-2 0,410 1 0,-1 0 0,0 1 0,1 1 0,-1 1 0,1 0 0,0 1 0,0 1 0,0 0 0,-17 11 0,-12 9 0,-61 48 0,95-66 0,1 0 0,1 1 0,-1 0 0,1 0 0,1 1 0,0 0 0,0 0 0,1 1 0,1 0 0,-1 0 0,2 0 0,0 1 0,0-1 0,1 1 0,-3 22 0,1 13 0,2 0 0,5 86 0,1-44 0,-4-55 0,0-15 0,2 0 0,3 31 0,-3-43 0,0-1 0,1 0 0,0 0 0,0 0 0,1 0 0,-1 0 0,1-1 0,0 1 0,1-1 0,0 0 0,-1 0 0,6 5 0,5 3 0,1-1 0,-1-1 0,2 0 0,0-1 0,0-1 0,28 12 0,112 35 0,-107-40 0,80 21 0,216 36 0,-301-68 0,1-1 0,-1-3 0,74-6 0,-107 2 0,-1 0 0,0 0 0,0-1 0,0-1 0,0 1 0,-1-1 0,1-1 0,15-12 0,17-9 0,-8 8 0,-2-1 0,34-28 0,-50 34 0,0 0 0,-1-1 0,0 0 0,-1-1 0,16-25 0,-20 23 0,-1 0 0,0 0 0,-1-1 0,-2 0 0,0 0 0,0-1 0,-2 0 0,3-31 0,-3-15 0,-6-85 0,0 43 0,2 97 10,-1-1 0,0 1 0,-1-1 0,0 1 0,0 0 0,-1 0 0,-1 0 0,0 0 0,0 0 0,-1 1 0,-10-16 0,6 14-175,0 1 0,0-1 0,-1 2 0,-1 0 0,0 0 0,0 1 0,-1 0 0,-21-12 0,13 9-6661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5T21:53:02.046"/>
    </inkml:context>
    <inkml:brush xml:id="br0">
      <inkml:brushProperty name="width" value="0.1" units="cm"/>
      <inkml:brushProperty name="height" value="0.1" units="cm"/>
      <inkml:brushProperty name="color" value="#008C3A"/>
    </inkml:brush>
  </inkml:definitions>
  <inkml:trace contextRef="#ctx0" brushRef="#br0">948 209 24575,'1'-6'0,"-1"-1"0,1 1 0,1 0 0,3-12 0,-4 15 0,1 0 0,-1 0 0,0 0 0,0 0 0,-1 0 0,1 0 0,-1 0 0,1 0 0,-1-1 0,0 1 0,0 0 0,0 0 0,-1-1 0,1 1 0,-1 0 0,1 0 0,-1 0 0,0 0 0,-1 0 0,1 0 0,0 0 0,-3-4 0,-1 3 0,0-1 0,0 1 0,0-1 0,-1 2 0,1-1 0,-1 0 0,0 1 0,0 0 0,0 1 0,-1-1 0,1 1 0,-12-2 0,-11-2 0,-44-3 0,64 8 0,-292-20 0,295 20 0,-20-2 0,1 1 0,-1 1 0,0 1 0,-29 4 0,49-2 0,0 0 0,0 0 0,1 0 0,-1 1 0,1 0 0,-1 0 0,1 0 0,0 1 0,0 0 0,1 0 0,-1 0 0,-7 9 0,-5 9 0,-24 37 0,22-31 0,1 1 0,1 0 0,2 1 0,1 1 0,1 0 0,1 1 0,2 0 0,-9 53 0,11-34 0,2 1 0,2 0 0,3 1 0,6 62 0,-3-105 0,0 0 0,0 0 0,1 0 0,0 0 0,1-1 0,6 13 0,35 52 0,-38-63 0,1-1 0,0 0 0,0-1 0,1 0 0,1 0 0,-1-1 0,1 0 0,1-1 0,-1 0 0,1 0 0,1-1 0,-1-1 0,1 0 0,0-1 0,0 0 0,16 3 0,139 49 0,-132-41 0,1-2 0,1-1 0,0-2 0,0-2 0,64 7 0,159-15 0,-99-2 0,-153 1 0,0 0 0,0 0 0,0-1 0,-1 0 0,1 0 0,0-1 0,-1 0 0,0-1 0,0 1 0,0-1 0,10-7 0,10-10 0,34-32 0,-35 29 0,1 1 0,43-43 0,-62 58 0,-1-1 0,-1 0 0,0 0 0,0 0 0,-1-1 0,8-18 0,-3 4 0,-2 0 0,-1 0 0,0-1 0,-2 0 0,-1 0 0,1-31 0,-7-256 0,2 305 0,0 1 0,0 0 0,-1 0 0,0 0 0,0 0 0,0 0 0,-1 0 0,0 0 0,0 1 0,-1-1 0,1 0 0,-1 1 0,0 0 0,-1 0 0,1 0 0,-9-9 0,3 7 0,0-1 0,-1 1 0,0 0 0,-1 1 0,1 1 0,-1-1 0,-19-5 0,-110-35 0,81 30 0,-73-11 0,98 21 0,-15 0-1365,30 4-5461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5T22:07:59.292"/>
    </inkml:context>
    <inkml:brush xml:id="br0">
      <inkml:brushProperty name="width" value="0.2" units="cm"/>
      <inkml:brushProperty name="height" value="0.2" units="cm"/>
      <inkml:brushProperty name="color" value="#E71224"/>
    </inkml:brush>
  </inkml:definitions>
  <inkml:trace contextRef="#ctx0" brushRef="#br0">2650 188 24575,'-1'-1'0,"0"0"0,0 0 0,0 0 0,0 0 0,0 0 0,0 1 0,0-1 0,-1 0 0,1 1 0,0-1 0,0 1 0,-1-1 0,1 1 0,0 0 0,0 0 0,-1-1 0,-2 1 0,0-1 0,-138-33 0,-275-69 0,370 93 0,-1 2 0,-54-3 0,65 8 0,-334-3 0,214 8 0,53-4 0,-121 5 0,176 4 0,1 2 0,0 2 0,-48 18 0,29-7 0,-125 60 0,153-62 0,18-11 0,0 2 0,0 1 0,2 0 0,-1 2 0,2 0 0,-27 25 0,15-7 0,2 1 0,1 2 0,2 0 0,1 2 0,2 0 0,2 1 0,1 2 0,2 0 0,2 0 0,-12 54 0,21-55 0,2-1 0,1 1 0,3 0 0,3 43 0,1 12 0,-5-14 0,6 122 0,-2-179 0,1-1 0,0 1 0,2-1 0,1 0 0,0-1 0,20 40 0,-9-28 0,47 87 0,110 155 0,-140-228 0,124 155 0,-131-169 0,-9-8 0,2-2 0,29 25 0,-43-41 0,1-2 0,-1 1 0,1-1 0,1 0 0,-1-1 0,1 0 0,0 0 0,0-1 0,0 0 0,0 0 0,15 1 0,43 1 0,111-8 0,-54-1 0,524 4 0,-626-1 0,0-1 0,0-2 0,33-8 0,-29 5 0,0 2 0,27-3 0,344 4 0,-209 7 0,149-25 0,-2 1 0,-219 22 0,100-1 0,-173-5 0,-1-1 0,49-13 0,41-7 0,-73 21 0,69 4 0,-71 1 0,74-7 0,191-39 0,-281 38 0,0-2 0,-1-1 0,40-18 0,131-65 0,-174 75 0,53-35 0,3-2 0,-67 41 0,0-1 0,-1-2 0,37-34 0,60-71 0,-111 112 0,22-28 0,-3-2 0,-1 0 0,24-48 0,-49 84 0,26-52 0,44-113 0,-66 145 0,0 0 0,-2 0 0,-1 0 0,3-47 0,-8-104 0,-2 96 0,2 74 0,-1 1 0,1-1 0,-1 0 0,-1 1 0,1-1 0,-1 1 0,0-1 0,0 1 0,-1 0 0,0 0 0,0 0 0,0 0 0,0 1 0,-1-1 0,1 1 0,-1-1 0,-6-3 0,-7-6 0,-1 0 0,0 2 0,-24-13 0,12 8 0,-27-14 0,0 4 0,-2 2 0,-66-19 0,117 41 0,-37-13 0,19 7 0,0 0 0,-46-9 0,-345-47 0,48-1 0,239 43 0,65 10 0,-1 3 0,-79-1 0,-199-16 0,207 13 0,23-6 0,82 13 0,-1 1 0,-50-2 0,-388 9 0,455-2-273,0-1 0,-1 0 0,1-1 0,-24-8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5T21:57:07.964"/>
    </inkml:context>
    <inkml:brush xml:id="br0">
      <inkml:brushProperty name="width" value="0.1" units="cm"/>
      <inkml:brushProperty name="height" value="0.1" units="cm"/>
      <inkml:brushProperty name="color" value="#008C3A"/>
    </inkml:brush>
  </inkml:definitions>
  <inkml:trace contextRef="#ctx0" brushRef="#br0">1 1 24575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5T21:57:09.205"/>
    </inkml:context>
    <inkml:brush xml:id="br0">
      <inkml:brushProperty name="width" value="0.1" units="cm"/>
      <inkml:brushProperty name="height" value="0.1" units="cm"/>
      <inkml:brushProperty name="color" value="#008C3A"/>
    </inkml:brush>
  </inkml:definitions>
  <inkml:trace contextRef="#ctx0" brushRef="#br0">1 1 24575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5T22:00:47.085"/>
    </inkml:context>
    <inkml:brush xml:id="br0">
      <inkml:brushProperty name="width" value="0.1" units="cm"/>
      <inkml:brushProperty name="height" value="0.1" units="cm"/>
      <inkml:brushProperty name="color" value="#008C3A"/>
    </inkml:brush>
  </inkml:definitions>
  <inkml:trace contextRef="#ctx0" brushRef="#br0">1 1 24575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5T22:01:12.882"/>
    </inkml:context>
    <inkml:brush xml:id="br0">
      <inkml:brushProperty name="width" value="0.1" units="cm"/>
      <inkml:brushProperty name="height" value="0.1" units="cm"/>
      <inkml:brushProperty name="color" value="#008C3A"/>
    </inkml:brush>
  </inkml:definitions>
  <inkml:trace contextRef="#ctx0" brushRef="#br0">0 0 24575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5T22:01:13.251"/>
    </inkml:context>
    <inkml:brush xml:id="br0">
      <inkml:brushProperty name="width" value="0.1" units="cm"/>
      <inkml:brushProperty name="height" value="0.1" units="cm"/>
      <inkml:brushProperty name="color" value="#008C3A"/>
    </inkml:brush>
  </inkml:definitions>
  <inkml:trace contextRef="#ctx0" brushRef="#br0">0 0 24575</inkml:trace>
  <inkml:trace contextRef="#ctx0" brushRef="#br0" timeOffset="1">0 0 24575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5T22:01:23.781"/>
    </inkml:context>
    <inkml:brush xml:id="br0">
      <inkml:brushProperty name="width" value="0.1" units="cm"/>
      <inkml:brushProperty name="height" value="0.1" units="cm"/>
      <inkml:brushProperty name="color" value="#008C3A"/>
    </inkml:brush>
  </inkml:definitions>
  <inkml:trace contextRef="#ctx0" brushRef="#br0">0 1 24575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5T22:01:24.314"/>
    </inkml:context>
    <inkml:brush xml:id="br0">
      <inkml:brushProperty name="width" value="0.1" units="cm"/>
      <inkml:brushProperty name="height" value="0.1" units="cm"/>
      <inkml:brushProperty name="color" value="#008C3A"/>
    </inkml:brush>
  </inkml:definitions>
  <inkml:trace contextRef="#ctx0" brushRef="#br0">0 1 24575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5T21:52:37.510"/>
    </inkml:context>
    <inkml:brush xml:id="br0">
      <inkml:brushProperty name="width" value="0.2" units="cm"/>
      <inkml:brushProperty name="height" value="0.2" units="cm"/>
      <inkml:brushProperty name="color" value="#E71224"/>
    </inkml:brush>
  </inkml:definitions>
  <inkml:trace contextRef="#ctx0" brushRef="#br0">2237 138 24575,'-63'-41'0,"53"33"0,-1 0 0,-1 0 0,1 1 0,-1 1 0,-1 0 0,1 1 0,-16-5 0,-21 0 0,1 2 0,-76-2 0,-102 11 0,109 1 0,-103-3 0,-165 3 0,365 1 0,1 1 0,-1 0 0,1 1 0,-1 1 0,2 1 0,-32 16 0,-30 10 0,-47 6 0,-32 11 0,140-41 0,1 1 0,0 0 0,1 2 0,0 0 0,1 1 0,-20 21 0,-3 1 0,24-21 0,1 1 0,0 0 0,1 1 0,-22 35 0,13-12 0,-22 51 0,38-75 0,1-1 0,1 1 0,0 1 0,1-1 0,-2 31 0,7 82 0,0-55 0,-4 0 0,0-40 0,2 0 0,1 0 0,6 38 0,-5-64 0,0 1 0,1-1 0,0 0 0,0 1 0,1-1 0,-1 0 0,1-1 0,1 1 0,-1-1 0,1 0 0,7 7 0,8 5 0,42 32 0,-28-25 0,-11-7 0,0-2 0,1-1 0,1-1 0,0-1 0,1-1 0,27 9 0,82 10 0,-91-19 0,0-3 0,1-1 0,70 3 0,137-10 0,-117-3 0,-59 2 0,267-13 0,-275 7 0,-50 6 0,1-1 0,0-1 0,-1-1 0,1-1 0,-1 0 0,31-13 0,-28 7 0,0 1 0,1 0 0,-1 2 0,2 0 0,36-5 0,13 2 0,-1-2 0,82-27 0,108-35 0,-190 64 0,-60 9 0,1 1 0,0-2 0,-1 0 0,0 0 0,1-1 0,-1-1 0,20-8 0,-5-2 0,1 0 0,-2-1 0,1-1 0,-2-1 0,24-21 0,-33 24 0,-2 0 0,1-1 0,-2 0 0,0-1 0,10-17 0,-16 22 0,-1 0 0,0-1 0,-1 1 0,0-1 0,0 0 0,-1 0 0,-1 0 0,0 0 0,0-16 0,6-107 0,-2 78 0,-3 0 0,-3 0 0,-11-99 0,8 140 0,0-1 0,-1 1 0,-1 1 0,-1-1 0,0 1 0,0 0 0,-2 0 0,0 1 0,-1 0 0,0 0 0,-1 1 0,0 0 0,-1 1 0,-1 0 0,0 1 0,-1 0 0,-21-14 0,18 15 0,-2 0 0,1 1 0,-1 1 0,-1 1 0,-27-8 0,2 6 0,-58-6 0,-82-23-116,128 24-1133</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0A1650-74E8-4444-A12F-5ACD72FAB57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019990E3-AE32-47A3-AA7D-6F95707611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0982CACB-800B-446F-BFE1-43AD408A5548}"/>
              </a:ext>
            </a:extLst>
          </p:cNvPr>
          <p:cNvSpPr>
            <a:spLocks noGrp="1"/>
          </p:cNvSpPr>
          <p:nvPr>
            <p:ph type="dt" sz="half" idx="10"/>
          </p:nvPr>
        </p:nvSpPr>
        <p:spPr/>
        <p:txBody>
          <a:bodyPr/>
          <a:lstStyle/>
          <a:p>
            <a:fld id="{82C086AD-59AD-4ABC-AF0C-CB744A2A3217}" type="datetimeFigureOut">
              <a:rPr lang="de-CH" smtClean="0"/>
              <a:t>08.03.2022</a:t>
            </a:fld>
            <a:endParaRPr lang="de-CH"/>
          </a:p>
        </p:txBody>
      </p:sp>
      <p:sp>
        <p:nvSpPr>
          <p:cNvPr id="5" name="Fußzeilenplatzhalter 4">
            <a:extLst>
              <a:ext uri="{FF2B5EF4-FFF2-40B4-BE49-F238E27FC236}">
                <a16:creationId xmlns:a16="http://schemas.microsoft.com/office/drawing/2014/main" id="{CFFB160D-522A-4980-AA5E-33486B4E6151}"/>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D18EAB2F-37C7-448E-BEC6-A3D8BEE93E98}"/>
              </a:ext>
            </a:extLst>
          </p:cNvPr>
          <p:cNvSpPr>
            <a:spLocks noGrp="1"/>
          </p:cNvSpPr>
          <p:nvPr>
            <p:ph type="sldNum" sz="quarter" idx="12"/>
          </p:nvPr>
        </p:nvSpPr>
        <p:spPr/>
        <p:txBody>
          <a:bodyPr/>
          <a:lstStyle/>
          <a:p>
            <a:fld id="{3C4BBADA-1C50-4EE9-A00C-3171B79A5CAA}" type="slidenum">
              <a:rPr lang="de-CH" smtClean="0"/>
              <a:t>‹N°›</a:t>
            </a:fld>
            <a:endParaRPr lang="de-CH"/>
          </a:p>
        </p:txBody>
      </p:sp>
    </p:spTree>
    <p:extLst>
      <p:ext uri="{BB962C8B-B14F-4D97-AF65-F5344CB8AC3E}">
        <p14:creationId xmlns:p14="http://schemas.microsoft.com/office/powerpoint/2010/main" val="3111149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F52A3D-5FE1-4530-9C4D-AF8BDA273E6A}"/>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7954F7A6-C15A-4CD4-BA8B-CC63C87A9E00}"/>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0B28B71-323C-475C-ABE5-9F309051C7CF}"/>
              </a:ext>
            </a:extLst>
          </p:cNvPr>
          <p:cNvSpPr>
            <a:spLocks noGrp="1"/>
          </p:cNvSpPr>
          <p:nvPr>
            <p:ph type="dt" sz="half" idx="10"/>
          </p:nvPr>
        </p:nvSpPr>
        <p:spPr/>
        <p:txBody>
          <a:bodyPr/>
          <a:lstStyle/>
          <a:p>
            <a:fld id="{82C086AD-59AD-4ABC-AF0C-CB744A2A3217}" type="datetimeFigureOut">
              <a:rPr lang="de-CH" smtClean="0"/>
              <a:t>08.03.2022</a:t>
            </a:fld>
            <a:endParaRPr lang="de-CH"/>
          </a:p>
        </p:txBody>
      </p:sp>
      <p:sp>
        <p:nvSpPr>
          <p:cNvPr id="5" name="Fußzeilenplatzhalter 4">
            <a:extLst>
              <a:ext uri="{FF2B5EF4-FFF2-40B4-BE49-F238E27FC236}">
                <a16:creationId xmlns:a16="http://schemas.microsoft.com/office/drawing/2014/main" id="{FFF9B2D7-072A-4899-8B60-BE3270080C57}"/>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1638ECB5-B2CE-421D-88C2-E1376D771DAA}"/>
              </a:ext>
            </a:extLst>
          </p:cNvPr>
          <p:cNvSpPr>
            <a:spLocks noGrp="1"/>
          </p:cNvSpPr>
          <p:nvPr>
            <p:ph type="sldNum" sz="quarter" idx="12"/>
          </p:nvPr>
        </p:nvSpPr>
        <p:spPr/>
        <p:txBody>
          <a:bodyPr/>
          <a:lstStyle/>
          <a:p>
            <a:fld id="{3C4BBADA-1C50-4EE9-A00C-3171B79A5CAA}" type="slidenum">
              <a:rPr lang="de-CH" smtClean="0"/>
              <a:t>‹N°›</a:t>
            </a:fld>
            <a:endParaRPr lang="de-CH"/>
          </a:p>
        </p:txBody>
      </p:sp>
    </p:spTree>
    <p:extLst>
      <p:ext uri="{BB962C8B-B14F-4D97-AF65-F5344CB8AC3E}">
        <p14:creationId xmlns:p14="http://schemas.microsoft.com/office/powerpoint/2010/main" val="4036248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22723E57-CEE5-4041-8B6D-3C621DF968FA}"/>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83CBDEAC-97FC-46E7-89A4-190593CA557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40C891C6-CEEA-4766-8D50-C69F3DA19CE0}"/>
              </a:ext>
            </a:extLst>
          </p:cNvPr>
          <p:cNvSpPr>
            <a:spLocks noGrp="1"/>
          </p:cNvSpPr>
          <p:nvPr>
            <p:ph type="dt" sz="half" idx="10"/>
          </p:nvPr>
        </p:nvSpPr>
        <p:spPr/>
        <p:txBody>
          <a:bodyPr/>
          <a:lstStyle/>
          <a:p>
            <a:fld id="{82C086AD-59AD-4ABC-AF0C-CB744A2A3217}" type="datetimeFigureOut">
              <a:rPr lang="de-CH" smtClean="0"/>
              <a:t>08.03.2022</a:t>
            </a:fld>
            <a:endParaRPr lang="de-CH"/>
          </a:p>
        </p:txBody>
      </p:sp>
      <p:sp>
        <p:nvSpPr>
          <p:cNvPr id="5" name="Fußzeilenplatzhalter 4">
            <a:extLst>
              <a:ext uri="{FF2B5EF4-FFF2-40B4-BE49-F238E27FC236}">
                <a16:creationId xmlns:a16="http://schemas.microsoft.com/office/drawing/2014/main" id="{6AC5B7CA-2B2B-4CAD-8BBB-1F81C353CC14}"/>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6FC6A71-1656-4480-B9E8-73FF4D050589}"/>
              </a:ext>
            </a:extLst>
          </p:cNvPr>
          <p:cNvSpPr>
            <a:spLocks noGrp="1"/>
          </p:cNvSpPr>
          <p:nvPr>
            <p:ph type="sldNum" sz="quarter" idx="12"/>
          </p:nvPr>
        </p:nvSpPr>
        <p:spPr/>
        <p:txBody>
          <a:bodyPr/>
          <a:lstStyle/>
          <a:p>
            <a:fld id="{3C4BBADA-1C50-4EE9-A00C-3171B79A5CAA}" type="slidenum">
              <a:rPr lang="de-CH" smtClean="0"/>
              <a:t>‹N°›</a:t>
            </a:fld>
            <a:endParaRPr lang="de-CH"/>
          </a:p>
        </p:txBody>
      </p:sp>
    </p:spTree>
    <p:extLst>
      <p:ext uri="{BB962C8B-B14F-4D97-AF65-F5344CB8AC3E}">
        <p14:creationId xmlns:p14="http://schemas.microsoft.com/office/powerpoint/2010/main" val="113188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512914-E748-4C07-9165-56EF94A273D2}"/>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5204DC9E-AC07-4251-A217-76D34E70202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6C886187-9606-4C02-B1A8-56EB8E8603DF}"/>
              </a:ext>
            </a:extLst>
          </p:cNvPr>
          <p:cNvSpPr>
            <a:spLocks noGrp="1"/>
          </p:cNvSpPr>
          <p:nvPr>
            <p:ph type="dt" sz="half" idx="10"/>
          </p:nvPr>
        </p:nvSpPr>
        <p:spPr/>
        <p:txBody>
          <a:bodyPr/>
          <a:lstStyle/>
          <a:p>
            <a:fld id="{82C086AD-59AD-4ABC-AF0C-CB744A2A3217}" type="datetimeFigureOut">
              <a:rPr lang="de-CH" smtClean="0"/>
              <a:t>08.03.2022</a:t>
            </a:fld>
            <a:endParaRPr lang="de-CH"/>
          </a:p>
        </p:txBody>
      </p:sp>
      <p:sp>
        <p:nvSpPr>
          <p:cNvPr id="5" name="Fußzeilenplatzhalter 4">
            <a:extLst>
              <a:ext uri="{FF2B5EF4-FFF2-40B4-BE49-F238E27FC236}">
                <a16:creationId xmlns:a16="http://schemas.microsoft.com/office/drawing/2014/main" id="{04FAC890-5D2A-4FCF-95BF-D0ED9FDB13ED}"/>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C9329C55-60F5-4422-96BE-4D3446468770}"/>
              </a:ext>
            </a:extLst>
          </p:cNvPr>
          <p:cNvSpPr>
            <a:spLocks noGrp="1"/>
          </p:cNvSpPr>
          <p:nvPr>
            <p:ph type="sldNum" sz="quarter" idx="12"/>
          </p:nvPr>
        </p:nvSpPr>
        <p:spPr/>
        <p:txBody>
          <a:bodyPr/>
          <a:lstStyle/>
          <a:p>
            <a:fld id="{3C4BBADA-1C50-4EE9-A00C-3171B79A5CAA}" type="slidenum">
              <a:rPr lang="de-CH" smtClean="0"/>
              <a:t>‹N°›</a:t>
            </a:fld>
            <a:endParaRPr lang="de-CH"/>
          </a:p>
        </p:txBody>
      </p:sp>
    </p:spTree>
    <p:extLst>
      <p:ext uri="{BB962C8B-B14F-4D97-AF65-F5344CB8AC3E}">
        <p14:creationId xmlns:p14="http://schemas.microsoft.com/office/powerpoint/2010/main" val="3621053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D61115-837E-47CB-8CEE-99E5C2FB734E}"/>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893327A3-D481-4019-A773-998584171B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A301ABF-A312-4AFF-BD17-FF18D9B856E3}"/>
              </a:ext>
            </a:extLst>
          </p:cNvPr>
          <p:cNvSpPr>
            <a:spLocks noGrp="1"/>
          </p:cNvSpPr>
          <p:nvPr>
            <p:ph type="dt" sz="half" idx="10"/>
          </p:nvPr>
        </p:nvSpPr>
        <p:spPr/>
        <p:txBody>
          <a:bodyPr/>
          <a:lstStyle/>
          <a:p>
            <a:fld id="{82C086AD-59AD-4ABC-AF0C-CB744A2A3217}" type="datetimeFigureOut">
              <a:rPr lang="de-CH" smtClean="0"/>
              <a:t>08.03.2022</a:t>
            </a:fld>
            <a:endParaRPr lang="de-CH"/>
          </a:p>
        </p:txBody>
      </p:sp>
      <p:sp>
        <p:nvSpPr>
          <p:cNvPr id="5" name="Fußzeilenplatzhalter 4">
            <a:extLst>
              <a:ext uri="{FF2B5EF4-FFF2-40B4-BE49-F238E27FC236}">
                <a16:creationId xmlns:a16="http://schemas.microsoft.com/office/drawing/2014/main" id="{D41FFF36-2775-4E59-84A5-F0736C8C4CED}"/>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D21C3B55-D78A-4A64-96FD-F10408F4AF5C}"/>
              </a:ext>
            </a:extLst>
          </p:cNvPr>
          <p:cNvSpPr>
            <a:spLocks noGrp="1"/>
          </p:cNvSpPr>
          <p:nvPr>
            <p:ph type="sldNum" sz="quarter" idx="12"/>
          </p:nvPr>
        </p:nvSpPr>
        <p:spPr/>
        <p:txBody>
          <a:bodyPr/>
          <a:lstStyle/>
          <a:p>
            <a:fld id="{3C4BBADA-1C50-4EE9-A00C-3171B79A5CAA}" type="slidenum">
              <a:rPr lang="de-CH" smtClean="0"/>
              <a:t>‹N°›</a:t>
            </a:fld>
            <a:endParaRPr lang="de-CH"/>
          </a:p>
        </p:txBody>
      </p:sp>
    </p:spTree>
    <p:extLst>
      <p:ext uri="{BB962C8B-B14F-4D97-AF65-F5344CB8AC3E}">
        <p14:creationId xmlns:p14="http://schemas.microsoft.com/office/powerpoint/2010/main" val="3407897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9BEFF4-3941-49C9-92E7-6609D061B035}"/>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1AE6681E-96AA-49B4-BC1C-25ED060F536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EC34E86F-01E9-4335-BFEA-BBB64400832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CF85E79E-4299-44FB-9002-85A045B8F73D}"/>
              </a:ext>
            </a:extLst>
          </p:cNvPr>
          <p:cNvSpPr>
            <a:spLocks noGrp="1"/>
          </p:cNvSpPr>
          <p:nvPr>
            <p:ph type="dt" sz="half" idx="10"/>
          </p:nvPr>
        </p:nvSpPr>
        <p:spPr/>
        <p:txBody>
          <a:bodyPr/>
          <a:lstStyle/>
          <a:p>
            <a:fld id="{82C086AD-59AD-4ABC-AF0C-CB744A2A3217}" type="datetimeFigureOut">
              <a:rPr lang="de-CH" smtClean="0"/>
              <a:t>08.03.2022</a:t>
            </a:fld>
            <a:endParaRPr lang="de-CH"/>
          </a:p>
        </p:txBody>
      </p:sp>
      <p:sp>
        <p:nvSpPr>
          <p:cNvPr id="6" name="Fußzeilenplatzhalter 5">
            <a:extLst>
              <a:ext uri="{FF2B5EF4-FFF2-40B4-BE49-F238E27FC236}">
                <a16:creationId xmlns:a16="http://schemas.microsoft.com/office/drawing/2014/main" id="{51F04625-3634-432E-956D-E2DCF62573CA}"/>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D1AE1CB9-D498-43C4-87C0-30007B5E3614}"/>
              </a:ext>
            </a:extLst>
          </p:cNvPr>
          <p:cNvSpPr>
            <a:spLocks noGrp="1"/>
          </p:cNvSpPr>
          <p:nvPr>
            <p:ph type="sldNum" sz="quarter" idx="12"/>
          </p:nvPr>
        </p:nvSpPr>
        <p:spPr/>
        <p:txBody>
          <a:bodyPr/>
          <a:lstStyle/>
          <a:p>
            <a:fld id="{3C4BBADA-1C50-4EE9-A00C-3171B79A5CAA}" type="slidenum">
              <a:rPr lang="de-CH" smtClean="0"/>
              <a:t>‹N°›</a:t>
            </a:fld>
            <a:endParaRPr lang="de-CH"/>
          </a:p>
        </p:txBody>
      </p:sp>
    </p:spTree>
    <p:extLst>
      <p:ext uri="{BB962C8B-B14F-4D97-AF65-F5344CB8AC3E}">
        <p14:creationId xmlns:p14="http://schemas.microsoft.com/office/powerpoint/2010/main" val="370137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49CD0D-F13E-4809-A900-5E3717D3BAC7}"/>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0F72CC4A-D3DC-4C1F-85F3-2EE4C59D51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0304882-35EF-49B6-83F6-6ACB1193F72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B596F7C5-C03E-4460-A5AF-E6A79363CB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B7A078D-1652-487B-BC29-BEE8FC10620C}"/>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ADC1751B-5927-4207-8DA7-7A52E8FC3C7D}"/>
              </a:ext>
            </a:extLst>
          </p:cNvPr>
          <p:cNvSpPr>
            <a:spLocks noGrp="1"/>
          </p:cNvSpPr>
          <p:nvPr>
            <p:ph type="dt" sz="half" idx="10"/>
          </p:nvPr>
        </p:nvSpPr>
        <p:spPr/>
        <p:txBody>
          <a:bodyPr/>
          <a:lstStyle/>
          <a:p>
            <a:fld id="{82C086AD-59AD-4ABC-AF0C-CB744A2A3217}" type="datetimeFigureOut">
              <a:rPr lang="de-CH" smtClean="0"/>
              <a:t>08.03.2022</a:t>
            </a:fld>
            <a:endParaRPr lang="de-CH"/>
          </a:p>
        </p:txBody>
      </p:sp>
      <p:sp>
        <p:nvSpPr>
          <p:cNvPr id="8" name="Fußzeilenplatzhalter 7">
            <a:extLst>
              <a:ext uri="{FF2B5EF4-FFF2-40B4-BE49-F238E27FC236}">
                <a16:creationId xmlns:a16="http://schemas.microsoft.com/office/drawing/2014/main" id="{7C7BBA66-9047-427B-B929-6F24BC486285}"/>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056E239E-0D15-4D90-BC6F-66EA3C24F630}"/>
              </a:ext>
            </a:extLst>
          </p:cNvPr>
          <p:cNvSpPr>
            <a:spLocks noGrp="1"/>
          </p:cNvSpPr>
          <p:nvPr>
            <p:ph type="sldNum" sz="quarter" idx="12"/>
          </p:nvPr>
        </p:nvSpPr>
        <p:spPr/>
        <p:txBody>
          <a:bodyPr/>
          <a:lstStyle/>
          <a:p>
            <a:fld id="{3C4BBADA-1C50-4EE9-A00C-3171B79A5CAA}" type="slidenum">
              <a:rPr lang="de-CH" smtClean="0"/>
              <a:t>‹N°›</a:t>
            </a:fld>
            <a:endParaRPr lang="de-CH"/>
          </a:p>
        </p:txBody>
      </p:sp>
    </p:spTree>
    <p:extLst>
      <p:ext uri="{BB962C8B-B14F-4D97-AF65-F5344CB8AC3E}">
        <p14:creationId xmlns:p14="http://schemas.microsoft.com/office/powerpoint/2010/main" val="2052599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8BB79-9688-4471-ACC0-23FAA503D493}"/>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2F91B8BB-E04C-4587-89E0-4E8F3AF88656}"/>
              </a:ext>
            </a:extLst>
          </p:cNvPr>
          <p:cNvSpPr>
            <a:spLocks noGrp="1"/>
          </p:cNvSpPr>
          <p:nvPr>
            <p:ph type="dt" sz="half" idx="10"/>
          </p:nvPr>
        </p:nvSpPr>
        <p:spPr/>
        <p:txBody>
          <a:bodyPr/>
          <a:lstStyle/>
          <a:p>
            <a:fld id="{82C086AD-59AD-4ABC-AF0C-CB744A2A3217}" type="datetimeFigureOut">
              <a:rPr lang="de-CH" smtClean="0"/>
              <a:t>08.03.2022</a:t>
            </a:fld>
            <a:endParaRPr lang="de-CH"/>
          </a:p>
        </p:txBody>
      </p:sp>
      <p:sp>
        <p:nvSpPr>
          <p:cNvPr id="4" name="Fußzeilenplatzhalter 3">
            <a:extLst>
              <a:ext uri="{FF2B5EF4-FFF2-40B4-BE49-F238E27FC236}">
                <a16:creationId xmlns:a16="http://schemas.microsoft.com/office/drawing/2014/main" id="{273DDE04-15D7-41F9-B7D6-A5B62AFFE86A}"/>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4F470D5C-0529-4020-B427-3BC60A4232B0}"/>
              </a:ext>
            </a:extLst>
          </p:cNvPr>
          <p:cNvSpPr>
            <a:spLocks noGrp="1"/>
          </p:cNvSpPr>
          <p:nvPr>
            <p:ph type="sldNum" sz="quarter" idx="12"/>
          </p:nvPr>
        </p:nvSpPr>
        <p:spPr/>
        <p:txBody>
          <a:bodyPr/>
          <a:lstStyle/>
          <a:p>
            <a:fld id="{3C4BBADA-1C50-4EE9-A00C-3171B79A5CAA}" type="slidenum">
              <a:rPr lang="de-CH" smtClean="0"/>
              <a:t>‹N°›</a:t>
            </a:fld>
            <a:endParaRPr lang="de-CH"/>
          </a:p>
        </p:txBody>
      </p:sp>
    </p:spTree>
    <p:extLst>
      <p:ext uri="{BB962C8B-B14F-4D97-AF65-F5344CB8AC3E}">
        <p14:creationId xmlns:p14="http://schemas.microsoft.com/office/powerpoint/2010/main" val="446676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DC8F507-756A-408D-ADE0-87B29B0EBBBB}"/>
              </a:ext>
            </a:extLst>
          </p:cNvPr>
          <p:cNvSpPr>
            <a:spLocks noGrp="1"/>
          </p:cNvSpPr>
          <p:nvPr>
            <p:ph type="dt" sz="half" idx="10"/>
          </p:nvPr>
        </p:nvSpPr>
        <p:spPr/>
        <p:txBody>
          <a:bodyPr/>
          <a:lstStyle/>
          <a:p>
            <a:fld id="{82C086AD-59AD-4ABC-AF0C-CB744A2A3217}" type="datetimeFigureOut">
              <a:rPr lang="de-CH" smtClean="0"/>
              <a:t>08.03.2022</a:t>
            </a:fld>
            <a:endParaRPr lang="de-CH"/>
          </a:p>
        </p:txBody>
      </p:sp>
      <p:sp>
        <p:nvSpPr>
          <p:cNvPr id="3" name="Fußzeilenplatzhalter 2">
            <a:extLst>
              <a:ext uri="{FF2B5EF4-FFF2-40B4-BE49-F238E27FC236}">
                <a16:creationId xmlns:a16="http://schemas.microsoft.com/office/drawing/2014/main" id="{094387F2-4F3C-4C62-A7D2-89045283930A}"/>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AD05269E-344D-41CD-8B98-14D9EA8C473E}"/>
              </a:ext>
            </a:extLst>
          </p:cNvPr>
          <p:cNvSpPr>
            <a:spLocks noGrp="1"/>
          </p:cNvSpPr>
          <p:nvPr>
            <p:ph type="sldNum" sz="quarter" idx="12"/>
          </p:nvPr>
        </p:nvSpPr>
        <p:spPr/>
        <p:txBody>
          <a:bodyPr/>
          <a:lstStyle/>
          <a:p>
            <a:fld id="{3C4BBADA-1C50-4EE9-A00C-3171B79A5CAA}" type="slidenum">
              <a:rPr lang="de-CH" smtClean="0"/>
              <a:t>‹N°›</a:t>
            </a:fld>
            <a:endParaRPr lang="de-CH"/>
          </a:p>
        </p:txBody>
      </p:sp>
    </p:spTree>
    <p:extLst>
      <p:ext uri="{BB962C8B-B14F-4D97-AF65-F5344CB8AC3E}">
        <p14:creationId xmlns:p14="http://schemas.microsoft.com/office/powerpoint/2010/main" val="3970369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A68FB7-BE94-400E-A357-F04A6925DFB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48117B14-E047-40DD-8C46-5A64480D30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98166EFB-BF16-4E36-ADD6-BC29CD5AFD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AAB40C4-0C96-4F64-B3E6-274A359E7EAF}"/>
              </a:ext>
            </a:extLst>
          </p:cNvPr>
          <p:cNvSpPr>
            <a:spLocks noGrp="1"/>
          </p:cNvSpPr>
          <p:nvPr>
            <p:ph type="dt" sz="half" idx="10"/>
          </p:nvPr>
        </p:nvSpPr>
        <p:spPr/>
        <p:txBody>
          <a:bodyPr/>
          <a:lstStyle/>
          <a:p>
            <a:fld id="{82C086AD-59AD-4ABC-AF0C-CB744A2A3217}" type="datetimeFigureOut">
              <a:rPr lang="de-CH" smtClean="0"/>
              <a:t>08.03.2022</a:t>
            </a:fld>
            <a:endParaRPr lang="de-CH"/>
          </a:p>
        </p:txBody>
      </p:sp>
      <p:sp>
        <p:nvSpPr>
          <p:cNvPr id="6" name="Fußzeilenplatzhalter 5">
            <a:extLst>
              <a:ext uri="{FF2B5EF4-FFF2-40B4-BE49-F238E27FC236}">
                <a16:creationId xmlns:a16="http://schemas.microsoft.com/office/drawing/2014/main" id="{0ADD6A73-3781-41BF-BA98-F49E85FCB409}"/>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B68BFE3-320D-4255-8735-C6F6C3596D8B}"/>
              </a:ext>
            </a:extLst>
          </p:cNvPr>
          <p:cNvSpPr>
            <a:spLocks noGrp="1"/>
          </p:cNvSpPr>
          <p:nvPr>
            <p:ph type="sldNum" sz="quarter" idx="12"/>
          </p:nvPr>
        </p:nvSpPr>
        <p:spPr/>
        <p:txBody>
          <a:bodyPr/>
          <a:lstStyle/>
          <a:p>
            <a:fld id="{3C4BBADA-1C50-4EE9-A00C-3171B79A5CAA}" type="slidenum">
              <a:rPr lang="de-CH" smtClean="0"/>
              <a:t>‹N°›</a:t>
            </a:fld>
            <a:endParaRPr lang="de-CH"/>
          </a:p>
        </p:txBody>
      </p:sp>
    </p:spTree>
    <p:extLst>
      <p:ext uri="{BB962C8B-B14F-4D97-AF65-F5344CB8AC3E}">
        <p14:creationId xmlns:p14="http://schemas.microsoft.com/office/powerpoint/2010/main" val="1113393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CE6A80-40B3-4544-9956-F7B6DEB65B7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0616141A-B77B-4521-9F0F-29A391A1B0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F983E1C7-C68D-47BC-8DED-B6025EF35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B761ACA-4E7F-4F53-9487-17D6EF8638C3}"/>
              </a:ext>
            </a:extLst>
          </p:cNvPr>
          <p:cNvSpPr>
            <a:spLocks noGrp="1"/>
          </p:cNvSpPr>
          <p:nvPr>
            <p:ph type="dt" sz="half" idx="10"/>
          </p:nvPr>
        </p:nvSpPr>
        <p:spPr/>
        <p:txBody>
          <a:bodyPr/>
          <a:lstStyle/>
          <a:p>
            <a:fld id="{82C086AD-59AD-4ABC-AF0C-CB744A2A3217}" type="datetimeFigureOut">
              <a:rPr lang="de-CH" smtClean="0"/>
              <a:t>08.03.2022</a:t>
            </a:fld>
            <a:endParaRPr lang="de-CH"/>
          </a:p>
        </p:txBody>
      </p:sp>
      <p:sp>
        <p:nvSpPr>
          <p:cNvPr id="6" name="Fußzeilenplatzhalter 5">
            <a:extLst>
              <a:ext uri="{FF2B5EF4-FFF2-40B4-BE49-F238E27FC236}">
                <a16:creationId xmlns:a16="http://schemas.microsoft.com/office/drawing/2014/main" id="{45E5416C-89E1-47E8-9304-F450EB40A909}"/>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F9A6C8E0-AD1B-4BB6-89B7-D74F8568F0CE}"/>
              </a:ext>
            </a:extLst>
          </p:cNvPr>
          <p:cNvSpPr>
            <a:spLocks noGrp="1"/>
          </p:cNvSpPr>
          <p:nvPr>
            <p:ph type="sldNum" sz="quarter" idx="12"/>
          </p:nvPr>
        </p:nvSpPr>
        <p:spPr/>
        <p:txBody>
          <a:bodyPr/>
          <a:lstStyle/>
          <a:p>
            <a:fld id="{3C4BBADA-1C50-4EE9-A00C-3171B79A5CAA}" type="slidenum">
              <a:rPr lang="de-CH" smtClean="0"/>
              <a:t>‹N°›</a:t>
            </a:fld>
            <a:endParaRPr lang="de-CH"/>
          </a:p>
        </p:txBody>
      </p:sp>
    </p:spTree>
    <p:extLst>
      <p:ext uri="{BB962C8B-B14F-4D97-AF65-F5344CB8AC3E}">
        <p14:creationId xmlns:p14="http://schemas.microsoft.com/office/powerpoint/2010/main" val="3852032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5E42BE9-8D0C-45EA-BD24-15412B96C8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2EDFC3-7E20-4B40-A60B-5669E0EB07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068C74EE-59BA-4CD1-A571-89334E9650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C086AD-59AD-4ABC-AF0C-CB744A2A3217}" type="datetimeFigureOut">
              <a:rPr lang="de-CH" smtClean="0"/>
              <a:t>08.03.2022</a:t>
            </a:fld>
            <a:endParaRPr lang="de-CH"/>
          </a:p>
        </p:txBody>
      </p:sp>
      <p:sp>
        <p:nvSpPr>
          <p:cNvPr id="5" name="Fußzeilenplatzhalter 4">
            <a:extLst>
              <a:ext uri="{FF2B5EF4-FFF2-40B4-BE49-F238E27FC236}">
                <a16:creationId xmlns:a16="http://schemas.microsoft.com/office/drawing/2014/main" id="{3309557B-AB93-4236-BDD1-4D3B495EB8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2143C54F-EFBB-4C1D-A49D-CD1538E1EF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4BBADA-1C50-4EE9-A00C-3171B79A5CAA}" type="slidenum">
              <a:rPr lang="de-CH" smtClean="0"/>
              <a:t>‹N°›</a:t>
            </a:fld>
            <a:endParaRPr lang="de-CH"/>
          </a:p>
        </p:txBody>
      </p:sp>
    </p:spTree>
    <p:extLst>
      <p:ext uri="{BB962C8B-B14F-4D97-AF65-F5344CB8AC3E}">
        <p14:creationId xmlns:p14="http://schemas.microsoft.com/office/powerpoint/2010/main" val="3976576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stini.ch/" TargetMode="External"/><Relationship Id="rId13" Type="http://schemas.openxmlformats.org/officeDocument/2006/relationships/hyperlink" Target="mailto:coach.ledermann@gmail.com" TargetMode="External"/><Relationship Id="rId3" Type="http://schemas.openxmlformats.org/officeDocument/2006/relationships/hyperlink" Target="mailto:toni@trekk.ch" TargetMode="External"/><Relationship Id="rId7" Type="http://schemas.openxmlformats.org/officeDocument/2006/relationships/hyperlink" Target="mailto:claudia_alini@yahoo.de" TargetMode="External"/><Relationship Id="rId12" Type="http://schemas.openxmlformats.org/officeDocument/2006/relationships/hyperlink" Target="mailto:baillifmichael@gmail.com" TargetMode="External"/><Relationship Id="rId17" Type="http://schemas.openxmlformats.org/officeDocument/2006/relationships/hyperlink" Target="mailto:paul.ambord@hotmail.com" TargetMode="External"/><Relationship Id="rId2" Type="http://schemas.openxmlformats.org/officeDocument/2006/relationships/hyperlink" Target="http://www.runggaletsch.ch/" TargetMode="External"/><Relationship Id="rId16" Type="http://schemas.openxmlformats.org/officeDocument/2006/relationships/hyperlink" Target="mailto:sdelmenico@bluewin.ch" TargetMode="External"/><Relationship Id="rId1" Type="http://schemas.openxmlformats.org/officeDocument/2006/relationships/slideLayout" Target="../slideLayouts/slideLayout7.xml"/><Relationship Id="rId6" Type="http://schemas.openxmlformats.org/officeDocument/2006/relationships/hyperlink" Target="mailto:guido.andry@outlook.com" TargetMode="External"/><Relationship Id="rId11" Type="http://schemas.openxmlformats.org/officeDocument/2006/relationships/hyperlink" Target="mailto:patrick.frossard@hotmail.com" TargetMode="External"/><Relationship Id="rId5" Type="http://schemas.openxmlformats.org/officeDocument/2006/relationships/hyperlink" Target="mailto:reto.andrea@bluewin.ch" TargetMode="External"/><Relationship Id="rId15" Type="http://schemas.openxmlformats.org/officeDocument/2006/relationships/hyperlink" Target="mailto:hugotroxler@hotmail.com" TargetMode="External"/><Relationship Id="rId10" Type="http://schemas.openxmlformats.org/officeDocument/2006/relationships/hyperlink" Target="mailto:emonetb@hotmail.ch" TargetMode="External"/><Relationship Id="rId4" Type="http://schemas.openxmlformats.org/officeDocument/2006/relationships/hyperlink" Target="mailto:hp.schwander@outlook.de" TargetMode="External"/><Relationship Id="rId9" Type="http://schemas.openxmlformats.org/officeDocument/2006/relationships/hyperlink" Target="http://www.laspinatscha.ch/" TargetMode="External"/><Relationship Id="rId14" Type="http://schemas.openxmlformats.org/officeDocument/2006/relationships/hyperlink" Target="mailto:pirmin.brun@bluewin.ch"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georg.burchard@bluewin.ch" TargetMode="External"/><Relationship Id="rId2" Type="http://schemas.openxmlformats.org/officeDocument/2006/relationships/hyperlink" Target="http://www.runggaletsch.ch/" TargetMode="External"/><Relationship Id="rId1" Type="http://schemas.openxmlformats.org/officeDocument/2006/relationships/slideLayout" Target="../slideLayouts/slideLayout7.xml"/><Relationship Id="rId6" Type="http://schemas.openxmlformats.org/officeDocument/2006/relationships/hyperlink" Target="http://ilario.isepponi@bluewin.ch" TargetMode="External"/><Relationship Id="rId5" Type="http://schemas.openxmlformats.org/officeDocument/2006/relationships/hyperlink" Target="mailto:raymond.dorsaz@bluewin.ch" TargetMode="External"/><Relationship Id="rId4" Type="http://schemas.openxmlformats.org/officeDocument/2006/relationships/hyperlink" Target="mailto:verwaltungzh@outlook.com"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11.png"/><Relationship Id="rId7" Type="http://schemas.openxmlformats.org/officeDocument/2006/relationships/customXml" Target="../ink/ink5.xml"/><Relationship Id="rId2" Type="http://schemas.openxmlformats.org/officeDocument/2006/relationships/customXml" Target="../ink/ink2.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10.png"/><Relationship Id="rId4" Type="http://schemas.openxmlformats.org/officeDocument/2006/relationships/customXml" Target="../ink/ink3.xml"/><Relationship Id="rId9"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7.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customXml" Target="../ink/ink8.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www.agorat.org/extras/calculateur_consanguinit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ustomXml" Target="../ink/ink9.xml"/><Relationship Id="rId7" Type="http://schemas.openxmlformats.org/officeDocument/2006/relationships/customXml" Target="../ink/ink11.xml"/><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customXml" Target="../ink/ink10.xml"/><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customXml" Target="../ink/ink1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F18E7A-2C3E-4A40-BB86-55BF93CEFF3B}"/>
              </a:ext>
            </a:extLst>
          </p:cNvPr>
          <p:cNvSpPr>
            <a:spLocks noGrp="1"/>
          </p:cNvSpPr>
          <p:nvPr>
            <p:ph type="ctrTitle"/>
          </p:nvPr>
        </p:nvSpPr>
        <p:spPr/>
        <p:txBody>
          <a:bodyPr/>
          <a:lstStyle/>
          <a:p>
            <a:r>
              <a:rPr lang="de-CH" b="1" dirty="0"/>
              <a:t>Zuchtkommission</a:t>
            </a:r>
            <a:br>
              <a:rPr lang="de-CH" dirty="0"/>
            </a:br>
            <a:r>
              <a:rPr lang="de-CH" b="1" dirty="0" err="1"/>
              <a:t>Commission</a:t>
            </a:r>
            <a:r>
              <a:rPr lang="de-CH" b="1" dirty="0"/>
              <a:t> </a:t>
            </a:r>
            <a:r>
              <a:rPr lang="de-CH" b="1" dirty="0" err="1"/>
              <a:t>d’élevage</a:t>
            </a:r>
            <a:endParaRPr lang="de-CH" b="1" dirty="0"/>
          </a:p>
        </p:txBody>
      </p:sp>
      <p:sp>
        <p:nvSpPr>
          <p:cNvPr id="3" name="Untertitel 2">
            <a:extLst>
              <a:ext uri="{FF2B5EF4-FFF2-40B4-BE49-F238E27FC236}">
                <a16:creationId xmlns:a16="http://schemas.microsoft.com/office/drawing/2014/main" id="{B265BB9D-8D35-4F46-A87E-E306677EB50D}"/>
              </a:ext>
            </a:extLst>
          </p:cNvPr>
          <p:cNvSpPr>
            <a:spLocks noGrp="1"/>
          </p:cNvSpPr>
          <p:nvPr>
            <p:ph type="subTitle" idx="1"/>
          </p:nvPr>
        </p:nvSpPr>
        <p:spPr/>
        <p:txBody>
          <a:bodyPr>
            <a:normAutofit/>
          </a:bodyPr>
          <a:lstStyle/>
          <a:p>
            <a:r>
              <a:rPr lang="de-CH" sz="6000" dirty="0"/>
              <a:t>2021</a:t>
            </a:r>
          </a:p>
        </p:txBody>
      </p:sp>
    </p:spTree>
    <p:extLst>
      <p:ext uri="{BB962C8B-B14F-4D97-AF65-F5344CB8AC3E}">
        <p14:creationId xmlns:p14="http://schemas.microsoft.com/office/powerpoint/2010/main" val="4070174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elle 1">
            <a:extLst>
              <a:ext uri="{FF2B5EF4-FFF2-40B4-BE49-F238E27FC236}">
                <a16:creationId xmlns:a16="http://schemas.microsoft.com/office/drawing/2014/main" id="{D3321558-669F-488C-85E9-8B4EEE8DF3E2}"/>
              </a:ext>
            </a:extLst>
          </p:cNvPr>
          <p:cNvGraphicFramePr>
            <a:graphicFrameLocks noGrp="1"/>
          </p:cNvGraphicFramePr>
          <p:nvPr>
            <p:extLst>
              <p:ext uri="{D42A27DB-BD31-4B8C-83A1-F6EECF244321}">
                <p14:modId xmlns:p14="http://schemas.microsoft.com/office/powerpoint/2010/main" val="2635169328"/>
              </p:ext>
            </p:extLst>
          </p:nvPr>
        </p:nvGraphicFramePr>
        <p:xfrm>
          <a:off x="643467" y="799911"/>
          <a:ext cx="10905071" cy="5258191"/>
        </p:xfrm>
        <a:graphic>
          <a:graphicData uri="http://schemas.openxmlformats.org/drawingml/2006/table">
            <a:tbl>
              <a:tblPr firstRow="1" bandRow="1">
                <a:tableStyleId>{5C22544A-7EE6-4342-B048-85BDC9FD1C3A}</a:tableStyleId>
              </a:tblPr>
              <a:tblGrid>
                <a:gridCol w="591567">
                  <a:extLst>
                    <a:ext uri="{9D8B030D-6E8A-4147-A177-3AD203B41FA5}">
                      <a16:colId xmlns:a16="http://schemas.microsoft.com/office/drawing/2014/main" val="3372737833"/>
                    </a:ext>
                  </a:extLst>
                </a:gridCol>
                <a:gridCol w="830145">
                  <a:extLst>
                    <a:ext uri="{9D8B030D-6E8A-4147-A177-3AD203B41FA5}">
                      <a16:colId xmlns:a16="http://schemas.microsoft.com/office/drawing/2014/main" val="514620880"/>
                    </a:ext>
                  </a:extLst>
                </a:gridCol>
                <a:gridCol w="591567">
                  <a:extLst>
                    <a:ext uri="{9D8B030D-6E8A-4147-A177-3AD203B41FA5}">
                      <a16:colId xmlns:a16="http://schemas.microsoft.com/office/drawing/2014/main" val="2593649358"/>
                    </a:ext>
                  </a:extLst>
                </a:gridCol>
                <a:gridCol w="652741">
                  <a:extLst>
                    <a:ext uri="{9D8B030D-6E8A-4147-A177-3AD203B41FA5}">
                      <a16:colId xmlns:a16="http://schemas.microsoft.com/office/drawing/2014/main" val="3378220253"/>
                    </a:ext>
                  </a:extLst>
                </a:gridCol>
                <a:gridCol w="595238">
                  <a:extLst>
                    <a:ext uri="{9D8B030D-6E8A-4147-A177-3AD203B41FA5}">
                      <a16:colId xmlns:a16="http://schemas.microsoft.com/office/drawing/2014/main" val="2061465013"/>
                    </a:ext>
                  </a:extLst>
                </a:gridCol>
                <a:gridCol w="701680">
                  <a:extLst>
                    <a:ext uri="{9D8B030D-6E8A-4147-A177-3AD203B41FA5}">
                      <a16:colId xmlns:a16="http://schemas.microsoft.com/office/drawing/2014/main" val="4165963085"/>
                    </a:ext>
                  </a:extLst>
                </a:gridCol>
                <a:gridCol w="2016914">
                  <a:extLst>
                    <a:ext uri="{9D8B030D-6E8A-4147-A177-3AD203B41FA5}">
                      <a16:colId xmlns:a16="http://schemas.microsoft.com/office/drawing/2014/main" val="3512725130"/>
                    </a:ext>
                  </a:extLst>
                </a:gridCol>
                <a:gridCol w="739608">
                  <a:extLst>
                    <a:ext uri="{9D8B030D-6E8A-4147-A177-3AD203B41FA5}">
                      <a16:colId xmlns:a16="http://schemas.microsoft.com/office/drawing/2014/main" val="2319313944"/>
                    </a:ext>
                  </a:extLst>
                </a:gridCol>
                <a:gridCol w="253889">
                  <a:extLst>
                    <a:ext uri="{9D8B030D-6E8A-4147-A177-3AD203B41FA5}">
                      <a16:colId xmlns:a16="http://schemas.microsoft.com/office/drawing/2014/main" val="1769728994"/>
                    </a:ext>
                  </a:extLst>
                </a:gridCol>
                <a:gridCol w="787323">
                  <a:extLst>
                    <a:ext uri="{9D8B030D-6E8A-4147-A177-3AD203B41FA5}">
                      <a16:colId xmlns:a16="http://schemas.microsoft.com/office/drawing/2014/main" val="478224072"/>
                    </a:ext>
                  </a:extLst>
                </a:gridCol>
                <a:gridCol w="698010">
                  <a:extLst>
                    <a:ext uri="{9D8B030D-6E8A-4147-A177-3AD203B41FA5}">
                      <a16:colId xmlns:a16="http://schemas.microsoft.com/office/drawing/2014/main" val="4113988924"/>
                    </a:ext>
                  </a:extLst>
                </a:gridCol>
                <a:gridCol w="437410">
                  <a:extLst>
                    <a:ext uri="{9D8B030D-6E8A-4147-A177-3AD203B41FA5}">
                      <a16:colId xmlns:a16="http://schemas.microsoft.com/office/drawing/2014/main" val="2694866319"/>
                    </a:ext>
                  </a:extLst>
                </a:gridCol>
                <a:gridCol w="502254">
                  <a:extLst>
                    <a:ext uri="{9D8B030D-6E8A-4147-A177-3AD203B41FA5}">
                      <a16:colId xmlns:a16="http://schemas.microsoft.com/office/drawing/2014/main" val="1272412130"/>
                    </a:ext>
                  </a:extLst>
                </a:gridCol>
                <a:gridCol w="1506725">
                  <a:extLst>
                    <a:ext uri="{9D8B030D-6E8A-4147-A177-3AD203B41FA5}">
                      <a16:colId xmlns:a16="http://schemas.microsoft.com/office/drawing/2014/main" val="1957509571"/>
                    </a:ext>
                  </a:extLst>
                </a:gridCol>
              </a:tblGrid>
              <a:tr h="218020">
                <a:tc gridSpan="14">
                  <a:txBody>
                    <a:bodyPr/>
                    <a:lstStyle/>
                    <a:p>
                      <a:r>
                        <a:rPr lang="de-CH" sz="1200" dirty="0" err="1"/>
                        <a:t>Mises-bas</a:t>
                      </a:r>
                      <a:r>
                        <a:rPr lang="de-CH" sz="1200" dirty="0"/>
                        <a:t> 2021</a:t>
                      </a:r>
                    </a:p>
                  </a:txBody>
                  <a:tcPr marL="13650" marR="13650" marT="6825" marB="6825" anchor="ct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extLst>
                  <a:ext uri="{0D108BD9-81ED-4DB2-BD59-A6C34878D82A}">
                    <a16:rowId xmlns:a16="http://schemas.microsoft.com/office/drawing/2014/main" val="1535187762"/>
                  </a:ext>
                </a:extLst>
              </a:tr>
              <a:tr h="276747">
                <a:tc>
                  <a:txBody>
                    <a:bodyPr/>
                    <a:lstStyle/>
                    <a:p>
                      <a:r>
                        <a:rPr lang="de-CH" sz="800">
                          <a:effectLst/>
                        </a:rPr>
                        <a:t>NAISSANCE</a:t>
                      </a:r>
                      <a:endParaRPr lang="de-CH" sz="1200"/>
                    </a:p>
                  </a:txBody>
                  <a:tcPr marL="13650" marR="13650" marT="6825" marB="6825" anchor="ctr"/>
                </a:tc>
                <a:tc>
                  <a:txBody>
                    <a:bodyPr/>
                    <a:lstStyle/>
                    <a:p>
                      <a:r>
                        <a:rPr lang="de-CH" sz="800">
                          <a:effectLst/>
                        </a:rPr>
                        <a:t>ELEVEUR</a:t>
                      </a:r>
                      <a:endParaRPr lang="de-CH" sz="1200"/>
                    </a:p>
                  </a:txBody>
                  <a:tcPr marL="13650" marR="13650" marT="6825" marB="6825" anchor="ctr"/>
                </a:tc>
                <a:tc>
                  <a:txBody>
                    <a:bodyPr/>
                    <a:lstStyle/>
                    <a:p>
                      <a:r>
                        <a:rPr lang="de-CH" sz="800">
                          <a:effectLst/>
                        </a:rPr>
                        <a:t>CONTROLE</a:t>
                      </a:r>
                      <a:endParaRPr lang="de-CH" sz="1200"/>
                    </a:p>
                  </a:txBody>
                  <a:tcPr marL="13650" marR="13650" marT="6825" marB="6825" anchor="ctr"/>
                </a:tc>
                <a:tc>
                  <a:txBody>
                    <a:bodyPr/>
                    <a:lstStyle/>
                    <a:p>
                      <a:r>
                        <a:rPr lang="de-CH" sz="800">
                          <a:effectLst/>
                        </a:rPr>
                        <a:t>CONTROLEUR</a:t>
                      </a:r>
                      <a:endParaRPr lang="de-CH" sz="1200"/>
                    </a:p>
                  </a:txBody>
                  <a:tcPr marL="13650" marR="13650" marT="6825" marB="6825" anchor="ctr"/>
                </a:tc>
                <a:tc>
                  <a:txBody>
                    <a:bodyPr/>
                    <a:lstStyle/>
                    <a:p>
                      <a:r>
                        <a:rPr lang="de-CH" sz="800">
                          <a:effectLst/>
                        </a:rPr>
                        <a:t>VARIETE</a:t>
                      </a:r>
                      <a:endParaRPr lang="de-CH" sz="1200"/>
                    </a:p>
                  </a:txBody>
                  <a:tcPr marL="13650" marR="13650" marT="6825" marB="6825" anchor="ctr"/>
                </a:tc>
                <a:tc>
                  <a:txBody>
                    <a:bodyPr/>
                    <a:lstStyle/>
                    <a:p>
                      <a:r>
                        <a:rPr lang="de-CH" sz="800">
                          <a:effectLst/>
                        </a:rPr>
                        <a:t>AFFIXE</a:t>
                      </a:r>
                      <a:endParaRPr lang="de-CH" sz="1200"/>
                    </a:p>
                  </a:txBody>
                  <a:tcPr marL="13650" marR="13650" marT="6825" marB="6825" anchor="ctr"/>
                </a:tc>
                <a:tc>
                  <a:txBody>
                    <a:bodyPr/>
                    <a:lstStyle/>
                    <a:p>
                      <a:r>
                        <a:rPr lang="de-CH" sz="800">
                          <a:effectLst/>
                        </a:rPr>
                        <a:t>PARENTS</a:t>
                      </a:r>
                      <a:endParaRPr lang="de-CH" sz="1200"/>
                    </a:p>
                  </a:txBody>
                  <a:tcPr marL="13650" marR="13650" marT="6825" marB="6825" anchor="ctr"/>
                </a:tc>
                <a:tc>
                  <a:txBody>
                    <a:bodyPr/>
                    <a:lstStyle/>
                    <a:p>
                      <a:r>
                        <a:rPr lang="de-CH" sz="800">
                          <a:effectLst/>
                        </a:rPr>
                        <a:t>DOMICILE</a:t>
                      </a:r>
                      <a:endParaRPr lang="de-CH" sz="1200"/>
                    </a:p>
                  </a:txBody>
                  <a:tcPr marL="13650" marR="13650" marT="6825" marB="6825" anchor="ctr"/>
                </a:tc>
                <a:tc>
                  <a:txBody>
                    <a:bodyPr/>
                    <a:lstStyle/>
                    <a:p>
                      <a:r>
                        <a:rPr lang="de-CH" sz="800">
                          <a:effectLst/>
                        </a:rPr>
                        <a:t>CT</a:t>
                      </a:r>
                      <a:endParaRPr lang="de-CH" sz="1200"/>
                    </a:p>
                  </a:txBody>
                  <a:tcPr marL="13650" marR="13650" marT="6825" marB="6825" anchor="ctr"/>
                </a:tc>
                <a:tc>
                  <a:txBody>
                    <a:bodyPr/>
                    <a:lstStyle/>
                    <a:p>
                      <a:r>
                        <a:rPr lang="de-CH" sz="800">
                          <a:effectLst/>
                        </a:rPr>
                        <a:t>RUE</a:t>
                      </a:r>
                      <a:endParaRPr lang="de-CH" sz="1200"/>
                    </a:p>
                  </a:txBody>
                  <a:tcPr marL="13650" marR="13650" marT="6825" marB="6825" anchor="ctr"/>
                </a:tc>
                <a:tc>
                  <a:txBody>
                    <a:bodyPr/>
                    <a:lstStyle/>
                    <a:p>
                      <a:r>
                        <a:rPr lang="de-CH" sz="800">
                          <a:effectLst/>
                        </a:rPr>
                        <a:t>TELEPHONE</a:t>
                      </a:r>
                      <a:endParaRPr lang="de-CH" sz="1200"/>
                    </a:p>
                  </a:txBody>
                  <a:tcPr marL="13650" marR="13650" marT="6825" marB="6825" anchor="ctr"/>
                </a:tc>
                <a:tc>
                  <a:txBody>
                    <a:bodyPr/>
                    <a:lstStyle/>
                    <a:p>
                      <a:r>
                        <a:rPr lang="de-CH" sz="800">
                          <a:effectLst/>
                        </a:rPr>
                        <a:t>MALES</a:t>
                      </a:r>
                      <a:endParaRPr lang="de-CH" sz="1200"/>
                    </a:p>
                  </a:txBody>
                  <a:tcPr marL="13650" marR="13650" marT="6825" marB="6825" anchor="ctr"/>
                </a:tc>
                <a:tc>
                  <a:txBody>
                    <a:bodyPr/>
                    <a:lstStyle/>
                    <a:p>
                      <a:r>
                        <a:rPr lang="de-CH" sz="800">
                          <a:effectLst/>
                        </a:rPr>
                        <a:t>FEMELLES</a:t>
                      </a:r>
                      <a:endParaRPr lang="de-CH" sz="1200"/>
                    </a:p>
                  </a:txBody>
                  <a:tcPr marL="13650" marR="13650" marT="6825" marB="6825" anchor="ctr"/>
                </a:tc>
                <a:tc>
                  <a:txBody>
                    <a:bodyPr/>
                    <a:lstStyle/>
                    <a:p>
                      <a:r>
                        <a:rPr lang="de-CH" sz="800" dirty="0">
                          <a:effectLst/>
                        </a:rPr>
                        <a:t>EMAIL</a:t>
                      </a:r>
                      <a:endParaRPr lang="de-CH" sz="1200" dirty="0"/>
                    </a:p>
                  </a:txBody>
                  <a:tcPr marL="13650" marR="13650" marT="6825" marB="6825" anchor="ctr"/>
                </a:tc>
                <a:extLst>
                  <a:ext uri="{0D108BD9-81ED-4DB2-BD59-A6C34878D82A}">
                    <a16:rowId xmlns:a16="http://schemas.microsoft.com/office/drawing/2014/main" val="3365012254"/>
                  </a:ext>
                </a:extLst>
              </a:tr>
              <a:tr h="276747">
                <a:tc>
                  <a:txBody>
                    <a:bodyPr/>
                    <a:lstStyle/>
                    <a:p>
                      <a:pPr algn="r"/>
                      <a:r>
                        <a:rPr lang="de-CH" sz="800">
                          <a:effectLst/>
                        </a:rPr>
                        <a:t>20.01.2021</a:t>
                      </a:r>
                      <a:endParaRPr lang="de-CH" sz="1200"/>
                    </a:p>
                  </a:txBody>
                  <a:tcPr marL="13650" marR="13650" marT="6825" marB="6825"/>
                </a:tc>
                <a:tc>
                  <a:txBody>
                    <a:bodyPr/>
                    <a:lstStyle/>
                    <a:p>
                      <a:r>
                        <a:rPr lang="de-CH" sz="800">
                          <a:effectLst/>
                        </a:rPr>
                        <a:t>Keller Fritz</a:t>
                      </a:r>
                      <a:endParaRPr lang="de-CH" sz="1200"/>
                    </a:p>
                  </a:txBody>
                  <a:tcPr marL="13650" marR="13650" marT="6825" marB="6825"/>
                </a:tc>
                <a:tc>
                  <a:txBody>
                    <a:bodyPr/>
                    <a:lstStyle/>
                    <a:p>
                      <a:pPr algn="r"/>
                      <a:r>
                        <a:rPr lang="de-CH" sz="800">
                          <a:effectLst/>
                        </a:rPr>
                        <a:t>17.03.2021</a:t>
                      </a:r>
                      <a:endParaRPr lang="de-CH" sz="1200"/>
                    </a:p>
                  </a:txBody>
                  <a:tcPr marL="13650" marR="13650" marT="6825" marB="6825"/>
                </a:tc>
                <a:tc>
                  <a:txBody>
                    <a:bodyPr/>
                    <a:lstStyle/>
                    <a:p>
                      <a:r>
                        <a:rPr lang="de-CH" sz="800">
                          <a:effectLst/>
                        </a:rPr>
                        <a:t>Duschen</a:t>
                      </a:r>
                      <a:endParaRPr lang="de-CH" sz="1200"/>
                    </a:p>
                  </a:txBody>
                  <a:tcPr marL="13650" marR="13650" marT="6825" marB="6825"/>
                </a:tc>
                <a:tc>
                  <a:txBody>
                    <a:bodyPr/>
                    <a:lstStyle/>
                    <a:p>
                      <a:r>
                        <a:rPr lang="de-CH" sz="800">
                          <a:effectLst/>
                        </a:rPr>
                        <a:t>Jura</a:t>
                      </a:r>
                      <a:endParaRPr lang="de-CH" sz="1200"/>
                    </a:p>
                  </a:txBody>
                  <a:tcPr marL="13650" marR="13650" marT="6825" marB="6825"/>
                </a:tc>
                <a:tc>
                  <a:txBody>
                    <a:bodyPr/>
                    <a:lstStyle/>
                    <a:p>
                      <a:r>
                        <a:rPr lang="de-CH" sz="800">
                          <a:effectLst/>
                        </a:rPr>
                        <a:t>Runggaletsch</a:t>
                      </a:r>
                      <a:endParaRPr lang="de-CH" sz="1200"/>
                    </a:p>
                  </a:txBody>
                  <a:tcPr marL="13650" marR="13650" marT="6825" marB="6825"/>
                </a:tc>
                <a:tc>
                  <a:txBody>
                    <a:bodyPr/>
                    <a:lstStyle/>
                    <a:p>
                      <a:r>
                        <a:rPr lang="sv-SE" sz="800">
                          <a:effectLst/>
                        </a:rPr>
                        <a:t>Igor-Gisibach 746669 x Lilli-Runggaletsch 756284</a:t>
                      </a:r>
                      <a:endParaRPr lang="sv-SE" sz="1200"/>
                    </a:p>
                  </a:txBody>
                  <a:tcPr marL="13650" marR="13650" marT="6825" marB="6825"/>
                </a:tc>
                <a:tc>
                  <a:txBody>
                    <a:bodyPr/>
                    <a:lstStyle/>
                    <a:p>
                      <a:r>
                        <a:rPr lang="de-CH" sz="800">
                          <a:effectLst/>
                        </a:rPr>
                        <a:t>7203 Trimmis</a:t>
                      </a:r>
                      <a:endParaRPr lang="de-CH" sz="1200"/>
                    </a:p>
                  </a:txBody>
                  <a:tcPr marL="13650" marR="13650" marT="6825" marB="6825"/>
                </a:tc>
                <a:tc>
                  <a:txBody>
                    <a:bodyPr/>
                    <a:lstStyle/>
                    <a:p>
                      <a:r>
                        <a:rPr lang="de-CH" sz="800">
                          <a:effectLst/>
                        </a:rPr>
                        <a:t>GR</a:t>
                      </a:r>
                      <a:endParaRPr lang="de-CH" sz="1200"/>
                    </a:p>
                  </a:txBody>
                  <a:tcPr marL="13650" marR="13650" marT="6825" marB="6825"/>
                </a:tc>
                <a:tc>
                  <a:txBody>
                    <a:bodyPr/>
                    <a:lstStyle/>
                    <a:p>
                      <a:r>
                        <a:rPr lang="de-CH" sz="800">
                          <a:effectLst/>
                        </a:rPr>
                        <a:t>Saltinisstr. 3</a:t>
                      </a:r>
                      <a:endParaRPr lang="de-CH" sz="1200"/>
                    </a:p>
                  </a:txBody>
                  <a:tcPr marL="13650" marR="13650" marT="6825" marB="6825"/>
                </a:tc>
                <a:tc>
                  <a:txBody>
                    <a:bodyPr/>
                    <a:lstStyle/>
                    <a:p>
                      <a:r>
                        <a:rPr lang="de-CH" sz="800">
                          <a:effectLst/>
                        </a:rPr>
                        <a:t>079 228 77 77</a:t>
                      </a:r>
                      <a:endParaRPr lang="de-CH" sz="1200"/>
                    </a:p>
                  </a:txBody>
                  <a:tcPr marL="13650" marR="13650" marT="6825" marB="6825"/>
                </a:tc>
                <a:tc>
                  <a:txBody>
                    <a:bodyPr/>
                    <a:lstStyle/>
                    <a:p>
                      <a:pPr algn="r"/>
                      <a:r>
                        <a:rPr lang="de-CH" sz="800">
                          <a:effectLst/>
                        </a:rPr>
                        <a:t>5</a:t>
                      </a:r>
                      <a:endParaRPr lang="de-CH" sz="1200"/>
                    </a:p>
                  </a:txBody>
                  <a:tcPr marL="13650" marR="13650" marT="6825" marB="6825"/>
                </a:tc>
                <a:tc>
                  <a:txBody>
                    <a:bodyPr/>
                    <a:lstStyle/>
                    <a:p>
                      <a:pPr algn="r"/>
                      <a:r>
                        <a:rPr lang="de-CH" sz="800">
                          <a:effectLst/>
                        </a:rPr>
                        <a:t>3</a:t>
                      </a:r>
                      <a:endParaRPr lang="de-CH" sz="1200"/>
                    </a:p>
                  </a:txBody>
                  <a:tcPr marL="13650" marR="13650" marT="6825" marB="6825"/>
                </a:tc>
                <a:tc>
                  <a:txBody>
                    <a:bodyPr/>
                    <a:lstStyle/>
                    <a:p>
                      <a:r>
                        <a:rPr lang="de-CH" sz="800" u="sng">
                          <a:effectLst/>
                          <a:hlinkClick r:id="rId2"/>
                        </a:rPr>
                        <a:t>http://www.runggaletsch.ch</a:t>
                      </a:r>
                      <a:endParaRPr lang="de-CH" sz="1200"/>
                    </a:p>
                  </a:txBody>
                  <a:tcPr marL="13650" marR="13650" marT="6825" marB="6825"/>
                </a:tc>
                <a:extLst>
                  <a:ext uri="{0D108BD9-81ED-4DB2-BD59-A6C34878D82A}">
                    <a16:rowId xmlns:a16="http://schemas.microsoft.com/office/drawing/2014/main" val="1569425680"/>
                  </a:ext>
                </a:extLst>
              </a:tr>
              <a:tr h="276747">
                <a:tc>
                  <a:txBody>
                    <a:bodyPr/>
                    <a:lstStyle/>
                    <a:p>
                      <a:pPr algn="r"/>
                      <a:r>
                        <a:rPr lang="de-CH" sz="800">
                          <a:effectLst/>
                        </a:rPr>
                        <a:t>16.02.2021</a:t>
                      </a:r>
                      <a:endParaRPr lang="de-CH" sz="1200"/>
                    </a:p>
                  </a:txBody>
                  <a:tcPr marL="13650" marR="13650" marT="6825" marB="6825"/>
                </a:tc>
                <a:tc>
                  <a:txBody>
                    <a:bodyPr/>
                    <a:lstStyle/>
                    <a:p>
                      <a:r>
                        <a:rPr lang="de-CH" sz="800">
                          <a:effectLst/>
                        </a:rPr>
                        <a:t>Krähenbühl Anton</a:t>
                      </a:r>
                      <a:endParaRPr lang="de-CH" sz="1200"/>
                    </a:p>
                  </a:txBody>
                  <a:tcPr marL="13650" marR="13650" marT="6825" marB="6825"/>
                </a:tc>
                <a:tc>
                  <a:txBody>
                    <a:bodyPr/>
                    <a:lstStyle/>
                    <a:p>
                      <a:pPr algn="r"/>
                      <a:r>
                        <a:rPr lang="de-CH" sz="800">
                          <a:effectLst/>
                        </a:rPr>
                        <a:t>23.04.2021</a:t>
                      </a:r>
                      <a:endParaRPr lang="de-CH" sz="1200"/>
                    </a:p>
                  </a:txBody>
                  <a:tcPr marL="13650" marR="13650" marT="6825" marB="6825"/>
                </a:tc>
                <a:tc>
                  <a:txBody>
                    <a:bodyPr/>
                    <a:lstStyle/>
                    <a:p>
                      <a:r>
                        <a:rPr lang="de-CH" sz="800">
                          <a:effectLst/>
                        </a:rPr>
                        <a:t>Burkhard</a:t>
                      </a:r>
                      <a:endParaRPr lang="de-CH" sz="1200"/>
                    </a:p>
                  </a:txBody>
                  <a:tcPr marL="13650" marR="13650" marT="6825" marB="6825"/>
                </a:tc>
                <a:tc>
                  <a:txBody>
                    <a:bodyPr/>
                    <a:lstStyle/>
                    <a:p>
                      <a:r>
                        <a:rPr lang="de-CH" sz="800">
                          <a:effectLst/>
                        </a:rPr>
                        <a:t>Jura</a:t>
                      </a:r>
                      <a:endParaRPr lang="de-CH" sz="1200"/>
                    </a:p>
                  </a:txBody>
                  <a:tcPr marL="13650" marR="13650" marT="6825" marB="6825"/>
                </a:tc>
                <a:tc>
                  <a:txBody>
                    <a:bodyPr/>
                    <a:lstStyle/>
                    <a:p>
                      <a:r>
                        <a:rPr lang="de-CH" sz="800">
                          <a:effectLst/>
                        </a:rPr>
                        <a:t>Berner Jura</a:t>
                      </a:r>
                      <a:endParaRPr lang="de-CH" sz="1200"/>
                    </a:p>
                  </a:txBody>
                  <a:tcPr marL="13650" marR="13650" marT="6825" marB="6825"/>
                </a:tc>
                <a:tc>
                  <a:txBody>
                    <a:bodyPr/>
                    <a:lstStyle/>
                    <a:p>
                      <a:r>
                        <a:rPr lang="fr-FR" sz="800">
                          <a:effectLst/>
                        </a:rPr>
                        <a:t>Doc(Arco)-Métairie des Pics 757556 x Luna-Berner Jura 726983</a:t>
                      </a:r>
                      <a:endParaRPr lang="fr-FR" sz="1200"/>
                    </a:p>
                  </a:txBody>
                  <a:tcPr marL="13650" marR="13650" marT="6825" marB="6825"/>
                </a:tc>
                <a:tc>
                  <a:txBody>
                    <a:bodyPr/>
                    <a:lstStyle/>
                    <a:p>
                      <a:r>
                        <a:rPr lang="de-CH" sz="800">
                          <a:effectLst/>
                        </a:rPr>
                        <a:t>2333 La Ferrière</a:t>
                      </a:r>
                      <a:endParaRPr lang="de-CH" sz="1200"/>
                    </a:p>
                  </a:txBody>
                  <a:tcPr marL="13650" marR="13650" marT="6825" marB="6825"/>
                </a:tc>
                <a:tc>
                  <a:txBody>
                    <a:bodyPr/>
                    <a:lstStyle/>
                    <a:p>
                      <a:r>
                        <a:rPr lang="de-CH" sz="800">
                          <a:effectLst/>
                        </a:rPr>
                        <a:t>BE</a:t>
                      </a:r>
                      <a:endParaRPr lang="de-CH" sz="1200"/>
                    </a:p>
                  </a:txBody>
                  <a:tcPr marL="13650" marR="13650" marT="6825" marB="6825"/>
                </a:tc>
                <a:tc>
                  <a:txBody>
                    <a:bodyPr/>
                    <a:lstStyle/>
                    <a:p>
                      <a:r>
                        <a:rPr lang="de-CH" sz="800">
                          <a:effectLst/>
                        </a:rPr>
                        <a:t>La Chaux-d'Abel</a:t>
                      </a:r>
                      <a:endParaRPr lang="de-CH" sz="1200"/>
                    </a:p>
                  </a:txBody>
                  <a:tcPr marL="13650" marR="13650" marT="6825" marB="6825"/>
                </a:tc>
                <a:tc>
                  <a:txBody>
                    <a:bodyPr/>
                    <a:lstStyle/>
                    <a:p>
                      <a:r>
                        <a:rPr lang="de-CH" sz="800">
                          <a:effectLst/>
                        </a:rPr>
                        <a:t>079 474 49 53</a:t>
                      </a:r>
                      <a:endParaRPr lang="de-CH" sz="1200"/>
                    </a:p>
                  </a:txBody>
                  <a:tcPr marL="13650" marR="13650" marT="6825" marB="6825"/>
                </a:tc>
                <a:tc>
                  <a:txBody>
                    <a:bodyPr/>
                    <a:lstStyle/>
                    <a:p>
                      <a:pPr algn="r"/>
                      <a:r>
                        <a:rPr lang="de-CH" sz="800">
                          <a:effectLst/>
                        </a:rPr>
                        <a:t>2</a:t>
                      </a:r>
                      <a:endParaRPr lang="de-CH" sz="1200"/>
                    </a:p>
                  </a:txBody>
                  <a:tcPr marL="13650" marR="13650" marT="6825" marB="6825"/>
                </a:tc>
                <a:tc>
                  <a:txBody>
                    <a:bodyPr/>
                    <a:lstStyle/>
                    <a:p>
                      <a:pPr algn="r"/>
                      <a:r>
                        <a:rPr lang="de-CH" sz="800">
                          <a:effectLst/>
                        </a:rPr>
                        <a:t>5</a:t>
                      </a:r>
                      <a:endParaRPr lang="de-CH" sz="1200"/>
                    </a:p>
                  </a:txBody>
                  <a:tcPr marL="13650" marR="13650" marT="6825" marB="6825"/>
                </a:tc>
                <a:tc>
                  <a:txBody>
                    <a:bodyPr/>
                    <a:lstStyle/>
                    <a:p>
                      <a:r>
                        <a:rPr lang="de-CH" sz="800" u="sng">
                          <a:effectLst/>
                          <a:hlinkClick r:id="rId3"/>
                        </a:rPr>
                        <a:t>toni@trekk.ch</a:t>
                      </a:r>
                      <a:endParaRPr lang="de-CH" sz="1200"/>
                    </a:p>
                  </a:txBody>
                  <a:tcPr marL="13650" marR="13650" marT="6825" marB="6825"/>
                </a:tc>
                <a:extLst>
                  <a:ext uri="{0D108BD9-81ED-4DB2-BD59-A6C34878D82A}">
                    <a16:rowId xmlns:a16="http://schemas.microsoft.com/office/drawing/2014/main" val="3661543446"/>
                  </a:ext>
                </a:extLst>
              </a:tr>
              <a:tr h="335473">
                <a:tc>
                  <a:txBody>
                    <a:bodyPr/>
                    <a:lstStyle/>
                    <a:p>
                      <a:pPr algn="r"/>
                      <a:r>
                        <a:rPr lang="de-CH" sz="800" dirty="0">
                          <a:effectLst/>
                        </a:rPr>
                        <a:t>13.03.2021</a:t>
                      </a:r>
                      <a:endParaRPr lang="de-CH" sz="1200" dirty="0"/>
                    </a:p>
                  </a:txBody>
                  <a:tcPr marL="13650" marR="13650" marT="6825" marB="6825"/>
                </a:tc>
                <a:tc>
                  <a:txBody>
                    <a:bodyPr/>
                    <a:lstStyle/>
                    <a:p>
                      <a:r>
                        <a:rPr lang="de-CH" sz="800">
                          <a:effectLst/>
                        </a:rPr>
                        <a:t>Schwander Hanspeter</a:t>
                      </a:r>
                      <a:endParaRPr lang="de-CH" sz="1200"/>
                    </a:p>
                  </a:txBody>
                  <a:tcPr marL="13650" marR="13650" marT="6825" marB="6825"/>
                </a:tc>
                <a:tc>
                  <a:txBody>
                    <a:bodyPr/>
                    <a:lstStyle/>
                    <a:p>
                      <a:pPr algn="r"/>
                      <a:br>
                        <a:rPr lang="de-CH" sz="800">
                          <a:effectLst/>
                        </a:rPr>
                      </a:br>
                      <a:endParaRPr lang="de-CH" sz="1200"/>
                    </a:p>
                  </a:txBody>
                  <a:tcPr marL="13650" marR="13650" marT="6825" marB="6825"/>
                </a:tc>
                <a:tc>
                  <a:txBody>
                    <a:bodyPr/>
                    <a:lstStyle/>
                    <a:p>
                      <a:br>
                        <a:rPr lang="de-CH" sz="800">
                          <a:effectLst/>
                        </a:rPr>
                      </a:br>
                      <a:endParaRPr lang="de-CH" sz="1200"/>
                    </a:p>
                  </a:txBody>
                  <a:tcPr marL="13650" marR="13650" marT="6825" marB="6825"/>
                </a:tc>
                <a:tc>
                  <a:txBody>
                    <a:bodyPr/>
                    <a:lstStyle/>
                    <a:p>
                      <a:r>
                        <a:rPr lang="de-CH" sz="800">
                          <a:effectLst/>
                        </a:rPr>
                        <a:t>Jura</a:t>
                      </a:r>
                      <a:endParaRPr lang="de-CH" sz="1200"/>
                    </a:p>
                  </a:txBody>
                  <a:tcPr marL="13650" marR="13650" marT="6825" marB="6825"/>
                </a:tc>
                <a:tc>
                  <a:txBody>
                    <a:bodyPr/>
                    <a:lstStyle/>
                    <a:p>
                      <a:r>
                        <a:rPr lang="de-CH" sz="800">
                          <a:effectLst/>
                        </a:rPr>
                        <a:t>Zehntbach</a:t>
                      </a:r>
                      <a:endParaRPr lang="de-CH" sz="1200"/>
                    </a:p>
                  </a:txBody>
                  <a:tcPr marL="13650" marR="13650" marT="6825" marB="6825"/>
                </a:tc>
                <a:tc>
                  <a:txBody>
                    <a:bodyPr/>
                    <a:lstStyle/>
                    <a:p>
                      <a:r>
                        <a:rPr lang="de-CH" sz="800">
                          <a:effectLst/>
                        </a:rPr>
                        <a:t>Kayo-Gisibach 768334 x Baia-Curtinatsch 734619</a:t>
                      </a:r>
                      <a:endParaRPr lang="de-CH" sz="1200"/>
                    </a:p>
                  </a:txBody>
                  <a:tcPr marL="13650" marR="13650" marT="6825" marB="6825"/>
                </a:tc>
                <a:tc>
                  <a:txBody>
                    <a:bodyPr/>
                    <a:lstStyle/>
                    <a:p>
                      <a:r>
                        <a:rPr lang="de-CH" sz="800">
                          <a:effectLst/>
                        </a:rPr>
                        <a:t>D-95336 Mainleus</a:t>
                      </a:r>
                      <a:endParaRPr lang="de-CH" sz="1200"/>
                    </a:p>
                  </a:txBody>
                  <a:tcPr marL="13650" marR="13650" marT="6825" marB="6825"/>
                </a:tc>
                <a:tc>
                  <a:txBody>
                    <a:bodyPr/>
                    <a:lstStyle/>
                    <a:p>
                      <a:br>
                        <a:rPr lang="de-CH" sz="800" dirty="0">
                          <a:effectLst/>
                        </a:rPr>
                      </a:br>
                      <a:r>
                        <a:rPr lang="de-CH" sz="800" dirty="0">
                          <a:effectLst/>
                        </a:rPr>
                        <a:t>LU</a:t>
                      </a:r>
                      <a:endParaRPr lang="de-CH" sz="1200" dirty="0"/>
                    </a:p>
                  </a:txBody>
                  <a:tcPr marL="13650" marR="13650" marT="6825" marB="6825"/>
                </a:tc>
                <a:tc>
                  <a:txBody>
                    <a:bodyPr/>
                    <a:lstStyle/>
                    <a:p>
                      <a:br>
                        <a:rPr lang="de-CH" sz="800">
                          <a:effectLst/>
                        </a:rPr>
                      </a:br>
                      <a:endParaRPr lang="de-CH" sz="1200"/>
                    </a:p>
                  </a:txBody>
                  <a:tcPr marL="13650" marR="13650" marT="6825" marB="6825"/>
                </a:tc>
                <a:tc>
                  <a:txBody>
                    <a:bodyPr/>
                    <a:lstStyle/>
                    <a:p>
                      <a:r>
                        <a:rPr lang="de-CH" sz="800">
                          <a:effectLst/>
                        </a:rPr>
                        <a:t>0049 9229 97 222</a:t>
                      </a:r>
                      <a:endParaRPr lang="de-CH" sz="1200"/>
                    </a:p>
                  </a:txBody>
                  <a:tcPr marL="13650" marR="13650" marT="6825" marB="6825"/>
                </a:tc>
                <a:tc>
                  <a:txBody>
                    <a:bodyPr/>
                    <a:lstStyle/>
                    <a:p>
                      <a:pPr algn="r"/>
                      <a:r>
                        <a:rPr lang="de-CH" sz="800">
                          <a:effectLst/>
                        </a:rPr>
                        <a:t>4</a:t>
                      </a:r>
                      <a:endParaRPr lang="de-CH" sz="1200"/>
                    </a:p>
                  </a:txBody>
                  <a:tcPr marL="13650" marR="13650" marT="6825" marB="6825"/>
                </a:tc>
                <a:tc>
                  <a:txBody>
                    <a:bodyPr/>
                    <a:lstStyle/>
                    <a:p>
                      <a:pPr algn="r"/>
                      <a:r>
                        <a:rPr lang="de-CH" sz="800">
                          <a:effectLst/>
                        </a:rPr>
                        <a:t>1</a:t>
                      </a:r>
                      <a:endParaRPr lang="de-CH" sz="1200"/>
                    </a:p>
                  </a:txBody>
                  <a:tcPr marL="13650" marR="13650" marT="6825" marB="6825"/>
                </a:tc>
                <a:tc>
                  <a:txBody>
                    <a:bodyPr/>
                    <a:lstStyle/>
                    <a:p>
                      <a:r>
                        <a:rPr lang="de-CH" sz="800" u="sng" dirty="0">
                          <a:effectLst/>
                          <a:hlinkClick r:id="rId4"/>
                        </a:rPr>
                        <a:t>hp.schwander@outlook.de</a:t>
                      </a:r>
                      <a:endParaRPr lang="de-CH" sz="1200" dirty="0"/>
                    </a:p>
                  </a:txBody>
                  <a:tcPr marL="13650" marR="13650" marT="6825" marB="6825"/>
                </a:tc>
                <a:extLst>
                  <a:ext uri="{0D108BD9-81ED-4DB2-BD59-A6C34878D82A}">
                    <a16:rowId xmlns:a16="http://schemas.microsoft.com/office/drawing/2014/main" val="2672415753"/>
                  </a:ext>
                </a:extLst>
              </a:tr>
              <a:tr h="276747">
                <a:tc>
                  <a:txBody>
                    <a:bodyPr/>
                    <a:lstStyle/>
                    <a:p>
                      <a:pPr algn="r"/>
                      <a:r>
                        <a:rPr lang="de-CH" sz="800" dirty="0">
                          <a:effectLst/>
                        </a:rPr>
                        <a:t>24.03.2021</a:t>
                      </a:r>
                      <a:endParaRPr lang="de-CH" sz="1200" dirty="0"/>
                    </a:p>
                  </a:txBody>
                  <a:tcPr marL="13650" marR="13650" marT="6825" marB="6825"/>
                </a:tc>
                <a:tc>
                  <a:txBody>
                    <a:bodyPr/>
                    <a:lstStyle/>
                    <a:p>
                      <a:r>
                        <a:rPr lang="de-CH" sz="800">
                          <a:effectLst/>
                        </a:rPr>
                        <a:t>Gadient Reto</a:t>
                      </a:r>
                      <a:endParaRPr lang="de-CH" sz="1200"/>
                    </a:p>
                  </a:txBody>
                  <a:tcPr marL="13650" marR="13650" marT="6825" marB="6825"/>
                </a:tc>
                <a:tc>
                  <a:txBody>
                    <a:bodyPr/>
                    <a:lstStyle/>
                    <a:p>
                      <a:pPr algn="r"/>
                      <a:r>
                        <a:rPr lang="de-CH" sz="800">
                          <a:effectLst/>
                        </a:rPr>
                        <a:t>27.05.2021</a:t>
                      </a:r>
                      <a:endParaRPr lang="de-CH" sz="1200"/>
                    </a:p>
                  </a:txBody>
                  <a:tcPr marL="13650" marR="13650" marT="6825" marB="6825"/>
                </a:tc>
                <a:tc>
                  <a:txBody>
                    <a:bodyPr/>
                    <a:lstStyle/>
                    <a:p>
                      <a:r>
                        <a:rPr lang="de-CH" sz="800">
                          <a:effectLst/>
                        </a:rPr>
                        <a:t>Duschen</a:t>
                      </a:r>
                      <a:endParaRPr lang="de-CH" sz="1200"/>
                    </a:p>
                  </a:txBody>
                  <a:tcPr marL="13650" marR="13650" marT="6825" marB="6825"/>
                </a:tc>
                <a:tc>
                  <a:txBody>
                    <a:bodyPr/>
                    <a:lstStyle/>
                    <a:p>
                      <a:r>
                        <a:rPr lang="de-CH" sz="800">
                          <a:effectLst/>
                        </a:rPr>
                        <a:t>Jura</a:t>
                      </a:r>
                      <a:endParaRPr lang="de-CH" sz="1200"/>
                    </a:p>
                  </a:txBody>
                  <a:tcPr marL="13650" marR="13650" marT="6825" marB="6825"/>
                </a:tc>
                <a:tc>
                  <a:txBody>
                    <a:bodyPr/>
                    <a:lstStyle/>
                    <a:p>
                      <a:r>
                        <a:rPr lang="de-CH" sz="800">
                          <a:effectLst/>
                        </a:rPr>
                        <a:t>Birchwald</a:t>
                      </a:r>
                      <a:endParaRPr lang="de-CH" sz="1200"/>
                    </a:p>
                  </a:txBody>
                  <a:tcPr marL="13650" marR="13650" marT="6825" marB="6825"/>
                </a:tc>
                <a:tc>
                  <a:txBody>
                    <a:bodyPr/>
                    <a:lstStyle/>
                    <a:p>
                      <a:r>
                        <a:rPr lang="fr-FR" sz="800">
                          <a:effectLst/>
                        </a:rPr>
                        <a:t>Looki-Closel de la Curel 732694 x Dana-Horde du Bois Noir 732828</a:t>
                      </a:r>
                      <a:endParaRPr lang="fr-FR" sz="1200"/>
                    </a:p>
                  </a:txBody>
                  <a:tcPr marL="13650" marR="13650" marT="6825" marB="6825"/>
                </a:tc>
                <a:tc>
                  <a:txBody>
                    <a:bodyPr/>
                    <a:lstStyle/>
                    <a:p>
                      <a:r>
                        <a:rPr lang="de-CH" sz="800">
                          <a:effectLst/>
                        </a:rPr>
                        <a:t>7204 Untervaz</a:t>
                      </a:r>
                      <a:endParaRPr lang="de-CH" sz="1200"/>
                    </a:p>
                  </a:txBody>
                  <a:tcPr marL="13650" marR="13650" marT="6825" marB="6825"/>
                </a:tc>
                <a:tc>
                  <a:txBody>
                    <a:bodyPr/>
                    <a:lstStyle/>
                    <a:p>
                      <a:r>
                        <a:rPr lang="de-CH" sz="800">
                          <a:effectLst/>
                        </a:rPr>
                        <a:t>GR</a:t>
                      </a:r>
                      <a:endParaRPr lang="de-CH" sz="1200"/>
                    </a:p>
                  </a:txBody>
                  <a:tcPr marL="13650" marR="13650" marT="6825" marB="6825"/>
                </a:tc>
                <a:tc>
                  <a:txBody>
                    <a:bodyPr/>
                    <a:lstStyle/>
                    <a:p>
                      <a:r>
                        <a:rPr lang="de-CH" sz="800">
                          <a:effectLst/>
                        </a:rPr>
                        <a:t>Gaidla 19</a:t>
                      </a:r>
                      <a:endParaRPr lang="de-CH" sz="1200"/>
                    </a:p>
                  </a:txBody>
                  <a:tcPr marL="13650" marR="13650" marT="6825" marB="6825"/>
                </a:tc>
                <a:tc>
                  <a:txBody>
                    <a:bodyPr/>
                    <a:lstStyle/>
                    <a:p>
                      <a:r>
                        <a:rPr lang="de-CH" sz="800">
                          <a:effectLst/>
                        </a:rPr>
                        <a:t>079 353 53 00</a:t>
                      </a:r>
                      <a:endParaRPr lang="de-CH" sz="1200"/>
                    </a:p>
                  </a:txBody>
                  <a:tcPr marL="13650" marR="13650" marT="6825" marB="6825"/>
                </a:tc>
                <a:tc>
                  <a:txBody>
                    <a:bodyPr/>
                    <a:lstStyle/>
                    <a:p>
                      <a:pPr algn="r"/>
                      <a:r>
                        <a:rPr lang="de-CH" sz="800">
                          <a:effectLst/>
                        </a:rPr>
                        <a:t>3</a:t>
                      </a:r>
                      <a:endParaRPr lang="de-CH" sz="1200"/>
                    </a:p>
                  </a:txBody>
                  <a:tcPr marL="13650" marR="13650" marT="6825" marB="6825"/>
                </a:tc>
                <a:tc>
                  <a:txBody>
                    <a:bodyPr/>
                    <a:lstStyle/>
                    <a:p>
                      <a:pPr algn="r"/>
                      <a:r>
                        <a:rPr lang="de-CH" sz="800">
                          <a:effectLst/>
                        </a:rPr>
                        <a:t>3</a:t>
                      </a:r>
                      <a:endParaRPr lang="de-CH" sz="1200"/>
                    </a:p>
                  </a:txBody>
                  <a:tcPr marL="13650" marR="13650" marT="6825" marB="6825"/>
                </a:tc>
                <a:tc>
                  <a:txBody>
                    <a:bodyPr/>
                    <a:lstStyle/>
                    <a:p>
                      <a:r>
                        <a:rPr lang="de-CH" sz="800" u="sng" dirty="0">
                          <a:effectLst/>
                          <a:hlinkClick r:id="rId5"/>
                        </a:rPr>
                        <a:t>reto.andrea@bluewin.ch</a:t>
                      </a:r>
                      <a:endParaRPr lang="de-CH" sz="1200" dirty="0"/>
                    </a:p>
                  </a:txBody>
                  <a:tcPr marL="13650" marR="13650" marT="6825" marB="6825"/>
                </a:tc>
                <a:extLst>
                  <a:ext uri="{0D108BD9-81ED-4DB2-BD59-A6C34878D82A}">
                    <a16:rowId xmlns:a16="http://schemas.microsoft.com/office/drawing/2014/main" val="4278782914"/>
                  </a:ext>
                </a:extLst>
              </a:tr>
              <a:tr h="159293">
                <a:tc>
                  <a:txBody>
                    <a:bodyPr/>
                    <a:lstStyle/>
                    <a:p>
                      <a:pPr algn="r"/>
                      <a:r>
                        <a:rPr lang="de-CH" sz="800">
                          <a:effectLst/>
                        </a:rPr>
                        <a:t>04.04.2021</a:t>
                      </a:r>
                      <a:endParaRPr lang="de-CH" sz="1200"/>
                    </a:p>
                  </a:txBody>
                  <a:tcPr marL="13650" marR="13650" marT="6825" marB="6825"/>
                </a:tc>
                <a:tc>
                  <a:txBody>
                    <a:bodyPr/>
                    <a:lstStyle/>
                    <a:p>
                      <a:r>
                        <a:rPr lang="de-CH" sz="800">
                          <a:effectLst/>
                        </a:rPr>
                        <a:t>Andry Guido</a:t>
                      </a:r>
                      <a:endParaRPr lang="de-CH" sz="1200"/>
                    </a:p>
                  </a:txBody>
                  <a:tcPr marL="13650" marR="13650" marT="6825" marB="6825"/>
                </a:tc>
                <a:tc>
                  <a:txBody>
                    <a:bodyPr/>
                    <a:lstStyle/>
                    <a:p>
                      <a:pPr algn="r"/>
                      <a:r>
                        <a:rPr lang="de-CH" sz="800">
                          <a:effectLst/>
                        </a:rPr>
                        <a:t>04.06.2021</a:t>
                      </a:r>
                      <a:endParaRPr lang="de-CH" sz="1200"/>
                    </a:p>
                  </a:txBody>
                  <a:tcPr marL="13650" marR="13650" marT="6825" marB="6825"/>
                </a:tc>
                <a:tc>
                  <a:txBody>
                    <a:bodyPr/>
                    <a:lstStyle/>
                    <a:p>
                      <a:r>
                        <a:rPr lang="de-CH" sz="800">
                          <a:effectLst/>
                        </a:rPr>
                        <a:t>Duschen</a:t>
                      </a:r>
                      <a:endParaRPr lang="de-CH" sz="1200"/>
                    </a:p>
                  </a:txBody>
                  <a:tcPr marL="13650" marR="13650" marT="6825" marB="6825"/>
                </a:tc>
                <a:tc>
                  <a:txBody>
                    <a:bodyPr/>
                    <a:lstStyle/>
                    <a:p>
                      <a:r>
                        <a:rPr lang="de-CH" sz="800">
                          <a:effectLst/>
                        </a:rPr>
                        <a:t>Lucernois</a:t>
                      </a:r>
                      <a:endParaRPr lang="de-CH" sz="1200"/>
                    </a:p>
                  </a:txBody>
                  <a:tcPr marL="13650" marR="13650" marT="6825" marB="6825"/>
                </a:tc>
                <a:tc>
                  <a:txBody>
                    <a:bodyPr/>
                    <a:lstStyle/>
                    <a:p>
                      <a:r>
                        <a:rPr lang="de-CH" sz="800">
                          <a:effectLst/>
                        </a:rPr>
                        <a:t>Chavradüra</a:t>
                      </a:r>
                      <a:endParaRPr lang="de-CH" sz="1200"/>
                    </a:p>
                  </a:txBody>
                  <a:tcPr marL="13650" marR="13650" marT="6825" marB="6825"/>
                </a:tc>
                <a:tc>
                  <a:txBody>
                    <a:bodyPr/>
                    <a:lstStyle/>
                    <a:p>
                      <a:r>
                        <a:rPr lang="de-CH" sz="800">
                          <a:effectLst/>
                        </a:rPr>
                        <a:t>Kiro-Rheinfels 748620 x Bassa-Altein 733308</a:t>
                      </a:r>
                      <a:endParaRPr lang="de-CH" sz="1200"/>
                    </a:p>
                  </a:txBody>
                  <a:tcPr marL="13650" marR="13650" marT="6825" marB="6825"/>
                </a:tc>
                <a:tc>
                  <a:txBody>
                    <a:bodyPr/>
                    <a:lstStyle/>
                    <a:p>
                      <a:r>
                        <a:rPr lang="de-CH" sz="800">
                          <a:effectLst/>
                        </a:rPr>
                        <a:t>7551 Ftan</a:t>
                      </a:r>
                      <a:endParaRPr lang="de-CH" sz="1200"/>
                    </a:p>
                  </a:txBody>
                  <a:tcPr marL="13650" marR="13650" marT="6825" marB="6825"/>
                </a:tc>
                <a:tc>
                  <a:txBody>
                    <a:bodyPr/>
                    <a:lstStyle/>
                    <a:p>
                      <a:r>
                        <a:rPr lang="de-CH" sz="800">
                          <a:effectLst/>
                        </a:rPr>
                        <a:t>GR</a:t>
                      </a:r>
                      <a:endParaRPr lang="de-CH" sz="1200"/>
                    </a:p>
                  </a:txBody>
                  <a:tcPr marL="13650" marR="13650" marT="6825" marB="6825"/>
                </a:tc>
                <a:tc>
                  <a:txBody>
                    <a:bodyPr/>
                    <a:lstStyle/>
                    <a:p>
                      <a:r>
                        <a:rPr lang="de-CH" sz="800">
                          <a:effectLst/>
                        </a:rPr>
                        <a:t>Fionas 260</a:t>
                      </a:r>
                      <a:endParaRPr lang="de-CH" sz="1200"/>
                    </a:p>
                  </a:txBody>
                  <a:tcPr marL="13650" marR="13650" marT="6825" marB="6825"/>
                </a:tc>
                <a:tc>
                  <a:txBody>
                    <a:bodyPr/>
                    <a:lstStyle/>
                    <a:p>
                      <a:r>
                        <a:rPr lang="de-CH" sz="800">
                          <a:effectLst/>
                        </a:rPr>
                        <a:t>079 810 62 80</a:t>
                      </a:r>
                      <a:endParaRPr lang="de-CH" sz="1200"/>
                    </a:p>
                  </a:txBody>
                  <a:tcPr marL="13650" marR="13650" marT="6825" marB="6825"/>
                </a:tc>
                <a:tc>
                  <a:txBody>
                    <a:bodyPr/>
                    <a:lstStyle/>
                    <a:p>
                      <a:pPr algn="r"/>
                      <a:r>
                        <a:rPr lang="de-CH" sz="800">
                          <a:effectLst/>
                        </a:rPr>
                        <a:t>0</a:t>
                      </a:r>
                      <a:endParaRPr lang="de-CH" sz="1200"/>
                    </a:p>
                  </a:txBody>
                  <a:tcPr marL="13650" marR="13650" marT="6825" marB="6825"/>
                </a:tc>
                <a:tc>
                  <a:txBody>
                    <a:bodyPr/>
                    <a:lstStyle/>
                    <a:p>
                      <a:pPr algn="r"/>
                      <a:r>
                        <a:rPr lang="de-CH" sz="800">
                          <a:effectLst/>
                        </a:rPr>
                        <a:t>1</a:t>
                      </a:r>
                      <a:endParaRPr lang="de-CH" sz="1200"/>
                    </a:p>
                  </a:txBody>
                  <a:tcPr marL="13650" marR="13650" marT="6825" marB="6825"/>
                </a:tc>
                <a:tc>
                  <a:txBody>
                    <a:bodyPr/>
                    <a:lstStyle/>
                    <a:p>
                      <a:r>
                        <a:rPr lang="de-CH" sz="800" u="sng">
                          <a:effectLst/>
                          <a:hlinkClick r:id="rId6"/>
                        </a:rPr>
                        <a:t>guido.andry@outlook.com</a:t>
                      </a:r>
                      <a:endParaRPr lang="de-CH" sz="1200"/>
                    </a:p>
                  </a:txBody>
                  <a:tcPr marL="13650" marR="13650" marT="6825" marB="6825"/>
                </a:tc>
                <a:extLst>
                  <a:ext uri="{0D108BD9-81ED-4DB2-BD59-A6C34878D82A}">
                    <a16:rowId xmlns:a16="http://schemas.microsoft.com/office/drawing/2014/main" val="2963338410"/>
                  </a:ext>
                </a:extLst>
              </a:tr>
              <a:tr h="276747">
                <a:tc>
                  <a:txBody>
                    <a:bodyPr/>
                    <a:lstStyle/>
                    <a:p>
                      <a:pPr algn="r"/>
                      <a:r>
                        <a:rPr lang="de-CH" sz="800">
                          <a:effectLst/>
                        </a:rPr>
                        <a:t>06.04.2021</a:t>
                      </a:r>
                      <a:endParaRPr lang="de-CH" sz="1200"/>
                    </a:p>
                  </a:txBody>
                  <a:tcPr marL="13650" marR="13650" marT="6825" marB="6825"/>
                </a:tc>
                <a:tc>
                  <a:txBody>
                    <a:bodyPr/>
                    <a:lstStyle/>
                    <a:p>
                      <a:r>
                        <a:rPr lang="de-CH" sz="800">
                          <a:effectLst/>
                        </a:rPr>
                        <a:t>Alini Gian Reto+Claudia</a:t>
                      </a:r>
                      <a:endParaRPr lang="de-CH" sz="1200"/>
                    </a:p>
                  </a:txBody>
                  <a:tcPr marL="13650" marR="13650" marT="6825" marB="6825"/>
                </a:tc>
                <a:tc>
                  <a:txBody>
                    <a:bodyPr/>
                    <a:lstStyle/>
                    <a:p>
                      <a:pPr algn="r"/>
                      <a:r>
                        <a:rPr lang="de-CH" sz="800">
                          <a:effectLst/>
                        </a:rPr>
                        <a:t>05.06.2021</a:t>
                      </a:r>
                      <a:endParaRPr lang="de-CH" sz="1200"/>
                    </a:p>
                  </a:txBody>
                  <a:tcPr marL="13650" marR="13650" marT="6825" marB="6825"/>
                </a:tc>
                <a:tc>
                  <a:txBody>
                    <a:bodyPr/>
                    <a:lstStyle/>
                    <a:p>
                      <a:r>
                        <a:rPr lang="de-CH" sz="800">
                          <a:effectLst/>
                        </a:rPr>
                        <a:t>Duschen</a:t>
                      </a:r>
                      <a:endParaRPr lang="de-CH" sz="1200"/>
                    </a:p>
                  </a:txBody>
                  <a:tcPr marL="13650" marR="13650" marT="6825" marB="6825"/>
                </a:tc>
                <a:tc>
                  <a:txBody>
                    <a:bodyPr/>
                    <a:lstStyle/>
                    <a:p>
                      <a:r>
                        <a:rPr lang="de-CH" sz="800">
                          <a:effectLst/>
                        </a:rPr>
                        <a:t>Jura</a:t>
                      </a:r>
                      <a:endParaRPr lang="de-CH" sz="1200"/>
                    </a:p>
                  </a:txBody>
                  <a:tcPr marL="13650" marR="13650" marT="6825" marB="6825"/>
                </a:tc>
                <a:tc>
                  <a:txBody>
                    <a:bodyPr/>
                    <a:lstStyle/>
                    <a:p>
                      <a:r>
                        <a:rPr lang="de-CH" sz="800">
                          <a:effectLst/>
                        </a:rPr>
                        <a:t>Plan d'Immez</a:t>
                      </a:r>
                      <a:endParaRPr lang="de-CH" sz="1200"/>
                    </a:p>
                  </a:txBody>
                  <a:tcPr marL="13650" marR="13650" marT="6825" marB="6825"/>
                </a:tc>
                <a:tc>
                  <a:txBody>
                    <a:bodyPr/>
                    <a:lstStyle/>
                    <a:p>
                      <a:r>
                        <a:rPr lang="de-CH" sz="800">
                          <a:effectLst/>
                        </a:rPr>
                        <a:t>Kliff-Runggaletsch 748307 x Saisa-Champs Ferret 756088</a:t>
                      </a:r>
                      <a:endParaRPr lang="de-CH" sz="1200"/>
                    </a:p>
                  </a:txBody>
                  <a:tcPr marL="13650" marR="13650" marT="6825" marB="6825"/>
                </a:tc>
                <a:tc>
                  <a:txBody>
                    <a:bodyPr/>
                    <a:lstStyle/>
                    <a:p>
                      <a:r>
                        <a:rPr lang="de-CH" sz="800">
                          <a:effectLst/>
                        </a:rPr>
                        <a:t>7550 Scuol</a:t>
                      </a:r>
                      <a:endParaRPr lang="de-CH" sz="1200"/>
                    </a:p>
                  </a:txBody>
                  <a:tcPr marL="13650" marR="13650" marT="6825" marB="6825"/>
                </a:tc>
                <a:tc>
                  <a:txBody>
                    <a:bodyPr/>
                    <a:lstStyle/>
                    <a:p>
                      <a:r>
                        <a:rPr lang="de-CH" sz="800">
                          <a:effectLst/>
                        </a:rPr>
                        <a:t>GR</a:t>
                      </a:r>
                      <a:endParaRPr lang="de-CH" sz="1200"/>
                    </a:p>
                  </a:txBody>
                  <a:tcPr marL="13650" marR="13650" marT="6825" marB="6825"/>
                </a:tc>
                <a:tc>
                  <a:txBody>
                    <a:bodyPr/>
                    <a:lstStyle/>
                    <a:p>
                      <a:r>
                        <a:rPr lang="de-CH" sz="800">
                          <a:effectLst/>
                        </a:rPr>
                        <a:t>Via da Manaröl 683</a:t>
                      </a:r>
                      <a:endParaRPr lang="de-CH" sz="1200"/>
                    </a:p>
                  </a:txBody>
                  <a:tcPr marL="13650" marR="13650" marT="6825" marB="6825"/>
                </a:tc>
                <a:tc>
                  <a:txBody>
                    <a:bodyPr/>
                    <a:lstStyle/>
                    <a:p>
                      <a:r>
                        <a:rPr lang="de-CH" sz="800">
                          <a:effectLst/>
                        </a:rPr>
                        <a:t>081 842 66 92</a:t>
                      </a:r>
                      <a:endParaRPr lang="de-CH" sz="1200"/>
                    </a:p>
                  </a:txBody>
                  <a:tcPr marL="13650" marR="13650" marT="6825" marB="6825"/>
                </a:tc>
                <a:tc>
                  <a:txBody>
                    <a:bodyPr/>
                    <a:lstStyle/>
                    <a:p>
                      <a:pPr algn="r"/>
                      <a:r>
                        <a:rPr lang="de-CH" sz="800">
                          <a:effectLst/>
                        </a:rPr>
                        <a:t>5</a:t>
                      </a:r>
                      <a:endParaRPr lang="de-CH" sz="1200"/>
                    </a:p>
                  </a:txBody>
                  <a:tcPr marL="13650" marR="13650" marT="6825" marB="6825"/>
                </a:tc>
                <a:tc>
                  <a:txBody>
                    <a:bodyPr/>
                    <a:lstStyle/>
                    <a:p>
                      <a:pPr algn="r"/>
                      <a:r>
                        <a:rPr lang="de-CH" sz="800">
                          <a:effectLst/>
                        </a:rPr>
                        <a:t>4</a:t>
                      </a:r>
                      <a:endParaRPr lang="de-CH" sz="1200"/>
                    </a:p>
                  </a:txBody>
                  <a:tcPr marL="13650" marR="13650" marT="6825" marB="6825"/>
                </a:tc>
                <a:tc>
                  <a:txBody>
                    <a:bodyPr/>
                    <a:lstStyle/>
                    <a:p>
                      <a:r>
                        <a:rPr lang="de-CH" sz="800" u="sng">
                          <a:effectLst/>
                          <a:hlinkClick r:id="rId7"/>
                        </a:rPr>
                        <a:t>claudia_alini@yahoo.de</a:t>
                      </a:r>
                      <a:endParaRPr lang="de-CH" sz="1200"/>
                    </a:p>
                  </a:txBody>
                  <a:tcPr marL="13650" marR="13650" marT="6825" marB="6825"/>
                </a:tc>
                <a:extLst>
                  <a:ext uri="{0D108BD9-81ED-4DB2-BD59-A6C34878D82A}">
                    <a16:rowId xmlns:a16="http://schemas.microsoft.com/office/drawing/2014/main" val="200038593"/>
                  </a:ext>
                </a:extLst>
              </a:tr>
              <a:tr h="276747">
                <a:tc>
                  <a:txBody>
                    <a:bodyPr/>
                    <a:lstStyle/>
                    <a:p>
                      <a:pPr algn="r"/>
                      <a:r>
                        <a:rPr lang="de-CH" sz="800">
                          <a:effectLst/>
                        </a:rPr>
                        <a:t>08.04.2021</a:t>
                      </a:r>
                      <a:endParaRPr lang="de-CH" sz="1200"/>
                    </a:p>
                  </a:txBody>
                  <a:tcPr marL="13650" marR="13650" marT="6825" marB="6825"/>
                </a:tc>
                <a:tc>
                  <a:txBody>
                    <a:bodyPr/>
                    <a:lstStyle/>
                    <a:p>
                      <a:r>
                        <a:rPr lang="de-CH" sz="800">
                          <a:effectLst/>
                        </a:rPr>
                        <a:t>Inderbitzin</a:t>
                      </a:r>
                      <a:endParaRPr lang="de-CH" sz="1200"/>
                    </a:p>
                  </a:txBody>
                  <a:tcPr marL="13650" marR="13650" marT="6825" marB="6825"/>
                </a:tc>
                <a:tc>
                  <a:txBody>
                    <a:bodyPr/>
                    <a:lstStyle/>
                    <a:p>
                      <a:pPr algn="r"/>
                      <a:r>
                        <a:rPr lang="de-CH" sz="800">
                          <a:effectLst/>
                        </a:rPr>
                        <a:t>08.06.2021</a:t>
                      </a:r>
                      <a:endParaRPr lang="de-CH" sz="1200"/>
                    </a:p>
                  </a:txBody>
                  <a:tcPr marL="13650" marR="13650" marT="6825" marB="6825"/>
                </a:tc>
                <a:tc>
                  <a:txBody>
                    <a:bodyPr/>
                    <a:lstStyle/>
                    <a:p>
                      <a:r>
                        <a:rPr lang="de-CH" sz="800">
                          <a:effectLst/>
                        </a:rPr>
                        <a:t>Erni</a:t>
                      </a:r>
                      <a:endParaRPr lang="de-CH" sz="1200"/>
                    </a:p>
                  </a:txBody>
                  <a:tcPr marL="13650" marR="13650" marT="6825" marB="6825"/>
                </a:tc>
                <a:tc>
                  <a:txBody>
                    <a:bodyPr/>
                    <a:lstStyle/>
                    <a:p>
                      <a:r>
                        <a:rPr lang="de-CH" sz="800">
                          <a:effectLst/>
                        </a:rPr>
                        <a:t>Schwytzois</a:t>
                      </a:r>
                      <a:endParaRPr lang="de-CH" sz="1200"/>
                    </a:p>
                  </a:txBody>
                  <a:tcPr marL="13650" marR="13650" marT="6825" marB="6825"/>
                </a:tc>
                <a:tc>
                  <a:txBody>
                    <a:bodyPr/>
                    <a:lstStyle/>
                    <a:p>
                      <a:r>
                        <a:rPr lang="de-CH" sz="800">
                          <a:effectLst/>
                        </a:rPr>
                        <a:t>Bergahorn</a:t>
                      </a:r>
                      <a:endParaRPr lang="de-CH" sz="1200"/>
                    </a:p>
                  </a:txBody>
                  <a:tcPr marL="13650" marR="13650" marT="6825" marB="6825"/>
                </a:tc>
                <a:tc>
                  <a:txBody>
                    <a:bodyPr/>
                    <a:lstStyle/>
                    <a:p>
                      <a:r>
                        <a:rPr lang="fr-FR" sz="800">
                          <a:effectLst/>
                        </a:rPr>
                        <a:t>Djibi-Domaine d'Isère 759761 x Queen-Bergahorn 741978</a:t>
                      </a:r>
                      <a:endParaRPr lang="fr-FR" sz="1200"/>
                    </a:p>
                  </a:txBody>
                  <a:tcPr marL="13650" marR="13650" marT="6825" marB="6825"/>
                </a:tc>
                <a:tc>
                  <a:txBody>
                    <a:bodyPr/>
                    <a:lstStyle/>
                    <a:p>
                      <a:r>
                        <a:rPr lang="de-CH" sz="800">
                          <a:effectLst/>
                        </a:rPr>
                        <a:t>6436 Muotathal</a:t>
                      </a:r>
                      <a:endParaRPr lang="de-CH" sz="1200"/>
                    </a:p>
                  </a:txBody>
                  <a:tcPr marL="13650" marR="13650" marT="6825" marB="6825"/>
                </a:tc>
                <a:tc>
                  <a:txBody>
                    <a:bodyPr/>
                    <a:lstStyle/>
                    <a:p>
                      <a:r>
                        <a:rPr lang="de-CH" sz="800">
                          <a:effectLst/>
                        </a:rPr>
                        <a:t>SZ</a:t>
                      </a:r>
                      <a:endParaRPr lang="de-CH" sz="1200"/>
                    </a:p>
                  </a:txBody>
                  <a:tcPr marL="13650" marR="13650" marT="6825" marB="6825"/>
                </a:tc>
                <a:tc>
                  <a:txBody>
                    <a:bodyPr/>
                    <a:lstStyle/>
                    <a:p>
                      <a:r>
                        <a:rPr lang="de-CH" sz="800">
                          <a:effectLst/>
                        </a:rPr>
                        <a:t>Stoosstrasse 22</a:t>
                      </a:r>
                      <a:endParaRPr lang="de-CH" sz="1200"/>
                    </a:p>
                  </a:txBody>
                  <a:tcPr marL="13650" marR="13650" marT="6825" marB="6825"/>
                </a:tc>
                <a:tc>
                  <a:txBody>
                    <a:bodyPr/>
                    <a:lstStyle/>
                    <a:p>
                      <a:r>
                        <a:rPr lang="de-CH" sz="800">
                          <a:effectLst/>
                        </a:rPr>
                        <a:t>079 226 60 40</a:t>
                      </a:r>
                      <a:endParaRPr lang="de-CH" sz="1200"/>
                    </a:p>
                  </a:txBody>
                  <a:tcPr marL="13650" marR="13650" marT="6825" marB="6825"/>
                </a:tc>
                <a:tc>
                  <a:txBody>
                    <a:bodyPr/>
                    <a:lstStyle/>
                    <a:p>
                      <a:pPr algn="r"/>
                      <a:r>
                        <a:rPr lang="de-CH" sz="800">
                          <a:effectLst/>
                        </a:rPr>
                        <a:t>2</a:t>
                      </a:r>
                      <a:endParaRPr lang="de-CH" sz="1200"/>
                    </a:p>
                  </a:txBody>
                  <a:tcPr marL="13650" marR="13650" marT="6825" marB="6825"/>
                </a:tc>
                <a:tc>
                  <a:txBody>
                    <a:bodyPr/>
                    <a:lstStyle/>
                    <a:p>
                      <a:pPr algn="r"/>
                      <a:r>
                        <a:rPr lang="de-CH" sz="800">
                          <a:effectLst/>
                        </a:rPr>
                        <a:t>4</a:t>
                      </a:r>
                      <a:endParaRPr lang="de-CH" sz="1200"/>
                    </a:p>
                  </a:txBody>
                  <a:tcPr marL="13650" marR="13650" marT="6825" marB="6825"/>
                </a:tc>
                <a:tc>
                  <a:txBody>
                    <a:bodyPr/>
                    <a:lstStyle/>
                    <a:p>
                      <a:r>
                        <a:rPr lang="de-CH" sz="800" u="sng">
                          <a:effectLst/>
                          <a:hlinkClick r:id="rId8"/>
                        </a:rPr>
                        <a:t>http://www.stini.ch</a:t>
                      </a:r>
                      <a:endParaRPr lang="de-CH" sz="1200"/>
                    </a:p>
                  </a:txBody>
                  <a:tcPr marL="13650" marR="13650" marT="6825" marB="6825"/>
                </a:tc>
                <a:extLst>
                  <a:ext uri="{0D108BD9-81ED-4DB2-BD59-A6C34878D82A}">
                    <a16:rowId xmlns:a16="http://schemas.microsoft.com/office/drawing/2014/main" val="3190442241"/>
                  </a:ext>
                </a:extLst>
              </a:tr>
              <a:tr h="394200">
                <a:tc>
                  <a:txBody>
                    <a:bodyPr/>
                    <a:lstStyle/>
                    <a:p>
                      <a:pPr algn="r"/>
                      <a:r>
                        <a:rPr lang="de-CH" sz="800">
                          <a:effectLst/>
                        </a:rPr>
                        <a:t>09.04.2021</a:t>
                      </a:r>
                      <a:endParaRPr lang="de-CH" sz="1200"/>
                    </a:p>
                  </a:txBody>
                  <a:tcPr marL="13650" marR="13650" marT="6825" marB="6825"/>
                </a:tc>
                <a:tc>
                  <a:txBody>
                    <a:bodyPr/>
                    <a:lstStyle/>
                    <a:p>
                      <a:r>
                        <a:rPr lang="de-CH" sz="800">
                          <a:effectLst/>
                        </a:rPr>
                        <a:t>Ballat Jakob+Marianna</a:t>
                      </a:r>
                      <a:endParaRPr lang="de-CH" sz="1200"/>
                    </a:p>
                  </a:txBody>
                  <a:tcPr marL="13650" marR="13650" marT="6825" marB="6825"/>
                </a:tc>
                <a:tc>
                  <a:txBody>
                    <a:bodyPr/>
                    <a:lstStyle/>
                    <a:p>
                      <a:pPr algn="r"/>
                      <a:r>
                        <a:rPr lang="de-CH" sz="800">
                          <a:effectLst/>
                        </a:rPr>
                        <a:t>10.04.2021</a:t>
                      </a:r>
                      <a:endParaRPr lang="de-CH" sz="1200"/>
                    </a:p>
                  </a:txBody>
                  <a:tcPr marL="13650" marR="13650" marT="6825" marB="6825"/>
                </a:tc>
                <a:tc>
                  <a:txBody>
                    <a:bodyPr/>
                    <a:lstStyle/>
                    <a:p>
                      <a:r>
                        <a:rPr lang="de-CH" sz="800">
                          <a:effectLst/>
                        </a:rPr>
                        <a:t>Duschen</a:t>
                      </a:r>
                      <a:endParaRPr lang="de-CH" sz="1200"/>
                    </a:p>
                  </a:txBody>
                  <a:tcPr marL="13650" marR="13650" marT="6825" marB="6825"/>
                </a:tc>
                <a:tc>
                  <a:txBody>
                    <a:bodyPr/>
                    <a:lstStyle/>
                    <a:p>
                      <a:r>
                        <a:rPr lang="de-CH" sz="800">
                          <a:effectLst/>
                        </a:rPr>
                        <a:t>Bernois</a:t>
                      </a:r>
                      <a:endParaRPr lang="de-CH" sz="1200"/>
                    </a:p>
                  </a:txBody>
                  <a:tcPr marL="13650" marR="13650" marT="6825" marB="6825"/>
                </a:tc>
                <a:tc>
                  <a:txBody>
                    <a:bodyPr/>
                    <a:lstStyle/>
                    <a:p>
                      <a:r>
                        <a:rPr lang="de-CH" sz="800">
                          <a:effectLst/>
                        </a:rPr>
                        <a:t>Spinatscha</a:t>
                      </a:r>
                      <a:endParaRPr lang="de-CH" sz="1200"/>
                    </a:p>
                  </a:txBody>
                  <a:tcPr marL="13650" marR="13650" marT="6825" marB="6825"/>
                </a:tc>
                <a:tc>
                  <a:txBody>
                    <a:bodyPr/>
                    <a:lstStyle/>
                    <a:p>
                      <a:r>
                        <a:rPr lang="de-CH" sz="800">
                          <a:effectLst/>
                        </a:rPr>
                        <a:t>Ben-Weinberg 730217 x Diva-Spinatscha 764823</a:t>
                      </a:r>
                      <a:endParaRPr lang="de-CH" sz="1200"/>
                    </a:p>
                  </a:txBody>
                  <a:tcPr marL="13650" marR="13650" marT="6825" marB="6825"/>
                </a:tc>
                <a:tc>
                  <a:txBody>
                    <a:bodyPr/>
                    <a:lstStyle/>
                    <a:p>
                      <a:r>
                        <a:rPr lang="de-CH" sz="800">
                          <a:effectLst/>
                        </a:rPr>
                        <a:t>7452 Cunter</a:t>
                      </a:r>
                      <a:endParaRPr lang="de-CH" sz="1200"/>
                    </a:p>
                  </a:txBody>
                  <a:tcPr marL="13650" marR="13650" marT="6825" marB="6825"/>
                </a:tc>
                <a:tc>
                  <a:txBody>
                    <a:bodyPr/>
                    <a:lstStyle/>
                    <a:p>
                      <a:r>
                        <a:rPr lang="de-CH" sz="800">
                          <a:effectLst/>
                        </a:rPr>
                        <a:t>GR</a:t>
                      </a:r>
                      <a:endParaRPr lang="de-CH" sz="1200"/>
                    </a:p>
                  </a:txBody>
                  <a:tcPr marL="13650" marR="13650" marT="6825" marB="6825"/>
                </a:tc>
                <a:tc>
                  <a:txBody>
                    <a:bodyPr/>
                    <a:lstStyle/>
                    <a:p>
                      <a:r>
                        <a:rPr lang="de-CH" sz="800">
                          <a:effectLst/>
                        </a:rPr>
                        <a:t>La Vischnanchetta 124</a:t>
                      </a:r>
                      <a:endParaRPr lang="de-CH" sz="1200"/>
                    </a:p>
                  </a:txBody>
                  <a:tcPr marL="13650" marR="13650" marT="6825" marB="6825"/>
                </a:tc>
                <a:tc>
                  <a:txBody>
                    <a:bodyPr/>
                    <a:lstStyle/>
                    <a:p>
                      <a:r>
                        <a:rPr lang="de-CH" sz="800">
                          <a:effectLst/>
                        </a:rPr>
                        <a:t>079 681 61 67</a:t>
                      </a:r>
                      <a:endParaRPr lang="de-CH" sz="1200"/>
                    </a:p>
                  </a:txBody>
                  <a:tcPr marL="13650" marR="13650" marT="6825" marB="6825"/>
                </a:tc>
                <a:tc>
                  <a:txBody>
                    <a:bodyPr/>
                    <a:lstStyle/>
                    <a:p>
                      <a:pPr algn="r"/>
                      <a:r>
                        <a:rPr lang="de-CH" sz="800">
                          <a:effectLst/>
                        </a:rPr>
                        <a:t>4</a:t>
                      </a:r>
                      <a:endParaRPr lang="de-CH" sz="1200"/>
                    </a:p>
                  </a:txBody>
                  <a:tcPr marL="13650" marR="13650" marT="6825" marB="6825"/>
                </a:tc>
                <a:tc>
                  <a:txBody>
                    <a:bodyPr/>
                    <a:lstStyle/>
                    <a:p>
                      <a:pPr algn="r"/>
                      <a:r>
                        <a:rPr lang="de-CH" sz="800">
                          <a:effectLst/>
                        </a:rPr>
                        <a:t>1</a:t>
                      </a:r>
                      <a:endParaRPr lang="de-CH" sz="1200"/>
                    </a:p>
                  </a:txBody>
                  <a:tcPr marL="13650" marR="13650" marT="6825" marB="6825"/>
                </a:tc>
                <a:tc>
                  <a:txBody>
                    <a:bodyPr/>
                    <a:lstStyle/>
                    <a:p>
                      <a:r>
                        <a:rPr lang="de-CH" sz="800" u="sng">
                          <a:effectLst/>
                          <a:hlinkClick r:id="rId9"/>
                        </a:rPr>
                        <a:t>www.laspinatscha.ch</a:t>
                      </a:r>
                      <a:endParaRPr lang="de-CH" sz="1200"/>
                    </a:p>
                  </a:txBody>
                  <a:tcPr marL="13650" marR="13650" marT="6825" marB="6825"/>
                </a:tc>
                <a:extLst>
                  <a:ext uri="{0D108BD9-81ED-4DB2-BD59-A6C34878D82A}">
                    <a16:rowId xmlns:a16="http://schemas.microsoft.com/office/drawing/2014/main" val="2419633147"/>
                  </a:ext>
                </a:extLst>
              </a:tr>
              <a:tr h="276747">
                <a:tc>
                  <a:txBody>
                    <a:bodyPr/>
                    <a:lstStyle/>
                    <a:p>
                      <a:pPr algn="r"/>
                      <a:r>
                        <a:rPr lang="de-CH" sz="800">
                          <a:effectLst/>
                        </a:rPr>
                        <a:t>05.05.2021</a:t>
                      </a:r>
                      <a:endParaRPr lang="de-CH" sz="1200"/>
                    </a:p>
                  </a:txBody>
                  <a:tcPr marL="13650" marR="13650" marT="6825" marB="6825"/>
                </a:tc>
                <a:tc>
                  <a:txBody>
                    <a:bodyPr/>
                    <a:lstStyle/>
                    <a:p>
                      <a:r>
                        <a:rPr lang="de-CH" sz="800">
                          <a:effectLst/>
                        </a:rPr>
                        <a:t>Inderbitzin</a:t>
                      </a:r>
                      <a:endParaRPr lang="de-CH" sz="1200"/>
                    </a:p>
                  </a:txBody>
                  <a:tcPr marL="13650" marR="13650" marT="6825" marB="6825"/>
                </a:tc>
                <a:tc>
                  <a:txBody>
                    <a:bodyPr/>
                    <a:lstStyle/>
                    <a:p>
                      <a:pPr algn="r"/>
                      <a:r>
                        <a:rPr lang="de-CH" sz="800">
                          <a:effectLst/>
                        </a:rPr>
                        <a:t>26.07.2019</a:t>
                      </a:r>
                      <a:endParaRPr lang="de-CH" sz="1200"/>
                    </a:p>
                  </a:txBody>
                  <a:tcPr marL="13650" marR="13650" marT="6825" marB="6825"/>
                </a:tc>
                <a:tc>
                  <a:txBody>
                    <a:bodyPr/>
                    <a:lstStyle/>
                    <a:p>
                      <a:r>
                        <a:rPr lang="de-CH" sz="800">
                          <a:effectLst/>
                        </a:rPr>
                        <a:t>Erni_A</a:t>
                      </a:r>
                      <a:endParaRPr lang="de-CH" sz="1200"/>
                    </a:p>
                  </a:txBody>
                  <a:tcPr marL="13650" marR="13650" marT="6825" marB="6825"/>
                </a:tc>
                <a:tc>
                  <a:txBody>
                    <a:bodyPr/>
                    <a:lstStyle/>
                    <a:p>
                      <a:r>
                        <a:rPr lang="de-CH" sz="800">
                          <a:effectLst/>
                        </a:rPr>
                        <a:t>Lucernois</a:t>
                      </a:r>
                      <a:endParaRPr lang="de-CH" sz="1200"/>
                    </a:p>
                  </a:txBody>
                  <a:tcPr marL="13650" marR="13650" marT="6825" marB="6825"/>
                </a:tc>
                <a:tc>
                  <a:txBody>
                    <a:bodyPr/>
                    <a:lstStyle/>
                    <a:p>
                      <a:r>
                        <a:rPr lang="de-CH" sz="800">
                          <a:effectLst/>
                        </a:rPr>
                        <a:t>Bergahorn</a:t>
                      </a:r>
                      <a:endParaRPr lang="de-CH" sz="1200"/>
                    </a:p>
                  </a:txBody>
                  <a:tcPr marL="13650" marR="13650" marT="6825" marB="6825"/>
                </a:tc>
                <a:tc>
                  <a:txBody>
                    <a:bodyPr/>
                    <a:lstStyle/>
                    <a:p>
                      <a:r>
                        <a:rPr lang="de-CH" sz="800">
                          <a:effectLst/>
                        </a:rPr>
                        <a:t>Ciro-Alpenrose 705535 x Diva-Adlerjäger 773480</a:t>
                      </a:r>
                      <a:endParaRPr lang="de-CH" sz="1200"/>
                    </a:p>
                  </a:txBody>
                  <a:tcPr marL="13650" marR="13650" marT="6825" marB="6825"/>
                </a:tc>
                <a:tc>
                  <a:txBody>
                    <a:bodyPr/>
                    <a:lstStyle/>
                    <a:p>
                      <a:r>
                        <a:rPr lang="de-CH" sz="800">
                          <a:effectLst/>
                        </a:rPr>
                        <a:t>6436 Muotathal</a:t>
                      </a:r>
                      <a:endParaRPr lang="de-CH" sz="1200"/>
                    </a:p>
                  </a:txBody>
                  <a:tcPr marL="13650" marR="13650" marT="6825" marB="6825"/>
                </a:tc>
                <a:tc>
                  <a:txBody>
                    <a:bodyPr/>
                    <a:lstStyle/>
                    <a:p>
                      <a:r>
                        <a:rPr lang="de-CH" sz="800">
                          <a:effectLst/>
                        </a:rPr>
                        <a:t>SZ</a:t>
                      </a:r>
                      <a:endParaRPr lang="de-CH" sz="1200"/>
                    </a:p>
                  </a:txBody>
                  <a:tcPr marL="13650" marR="13650" marT="6825" marB="6825"/>
                </a:tc>
                <a:tc>
                  <a:txBody>
                    <a:bodyPr/>
                    <a:lstStyle/>
                    <a:p>
                      <a:r>
                        <a:rPr lang="de-CH" sz="800">
                          <a:effectLst/>
                        </a:rPr>
                        <a:t>Stoosstrasse 22</a:t>
                      </a:r>
                      <a:endParaRPr lang="de-CH" sz="1200"/>
                    </a:p>
                  </a:txBody>
                  <a:tcPr marL="13650" marR="13650" marT="6825" marB="6825"/>
                </a:tc>
                <a:tc>
                  <a:txBody>
                    <a:bodyPr/>
                    <a:lstStyle/>
                    <a:p>
                      <a:r>
                        <a:rPr lang="de-CH" sz="800">
                          <a:effectLst/>
                        </a:rPr>
                        <a:t>079 226 60 40</a:t>
                      </a:r>
                      <a:endParaRPr lang="de-CH" sz="1200"/>
                    </a:p>
                  </a:txBody>
                  <a:tcPr marL="13650" marR="13650" marT="6825" marB="6825"/>
                </a:tc>
                <a:tc>
                  <a:txBody>
                    <a:bodyPr/>
                    <a:lstStyle/>
                    <a:p>
                      <a:pPr algn="r"/>
                      <a:r>
                        <a:rPr lang="de-CH" sz="800">
                          <a:effectLst/>
                        </a:rPr>
                        <a:t>2</a:t>
                      </a:r>
                      <a:endParaRPr lang="de-CH" sz="1200"/>
                    </a:p>
                  </a:txBody>
                  <a:tcPr marL="13650" marR="13650" marT="6825" marB="6825"/>
                </a:tc>
                <a:tc>
                  <a:txBody>
                    <a:bodyPr/>
                    <a:lstStyle/>
                    <a:p>
                      <a:pPr algn="r"/>
                      <a:r>
                        <a:rPr lang="de-CH" sz="800">
                          <a:effectLst/>
                        </a:rPr>
                        <a:t>6</a:t>
                      </a:r>
                      <a:endParaRPr lang="de-CH" sz="1200"/>
                    </a:p>
                  </a:txBody>
                  <a:tcPr marL="13650" marR="13650" marT="6825" marB="6825"/>
                </a:tc>
                <a:tc>
                  <a:txBody>
                    <a:bodyPr/>
                    <a:lstStyle/>
                    <a:p>
                      <a:r>
                        <a:rPr lang="de-CH" sz="800" u="sng">
                          <a:effectLst/>
                          <a:hlinkClick r:id="rId8"/>
                        </a:rPr>
                        <a:t>http://www.stini.ch</a:t>
                      </a:r>
                      <a:endParaRPr lang="de-CH" sz="1200"/>
                    </a:p>
                  </a:txBody>
                  <a:tcPr marL="13650" marR="13650" marT="6825" marB="6825"/>
                </a:tc>
                <a:extLst>
                  <a:ext uri="{0D108BD9-81ED-4DB2-BD59-A6C34878D82A}">
                    <a16:rowId xmlns:a16="http://schemas.microsoft.com/office/drawing/2014/main" val="3273491775"/>
                  </a:ext>
                </a:extLst>
              </a:tr>
              <a:tr h="276747">
                <a:tc>
                  <a:txBody>
                    <a:bodyPr/>
                    <a:lstStyle/>
                    <a:p>
                      <a:pPr algn="r"/>
                      <a:r>
                        <a:rPr lang="de-CH" sz="800">
                          <a:effectLst/>
                        </a:rPr>
                        <a:t>20.05.2021</a:t>
                      </a:r>
                      <a:endParaRPr lang="de-CH" sz="1200"/>
                    </a:p>
                  </a:txBody>
                  <a:tcPr marL="13650" marR="13650" marT="6825" marB="6825">
                    <a:solidFill>
                      <a:srgbClr val="FF0000"/>
                    </a:solidFill>
                  </a:tcPr>
                </a:tc>
                <a:tc>
                  <a:txBody>
                    <a:bodyPr/>
                    <a:lstStyle/>
                    <a:p>
                      <a:r>
                        <a:rPr lang="de-CH" sz="800">
                          <a:effectLst/>
                        </a:rPr>
                        <a:t>Emonet Bruno</a:t>
                      </a:r>
                      <a:endParaRPr lang="de-CH" sz="1200"/>
                    </a:p>
                  </a:txBody>
                  <a:tcPr marL="13650" marR="13650" marT="6825" marB="6825">
                    <a:solidFill>
                      <a:srgbClr val="FF0000"/>
                    </a:solidFill>
                  </a:tcPr>
                </a:tc>
                <a:tc>
                  <a:txBody>
                    <a:bodyPr/>
                    <a:lstStyle/>
                    <a:p>
                      <a:pPr algn="r"/>
                      <a:r>
                        <a:rPr lang="de-CH" sz="800">
                          <a:effectLst/>
                        </a:rPr>
                        <a:t>21.07.2021</a:t>
                      </a:r>
                      <a:endParaRPr lang="de-CH" sz="1200"/>
                    </a:p>
                  </a:txBody>
                  <a:tcPr marL="13650" marR="13650" marT="6825" marB="6825">
                    <a:solidFill>
                      <a:srgbClr val="FF0000"/>
                    </a:solidFill>
                  </a:tcPr>
                </a:tc>
                <a:tc>
                  <a:txBody>
                    <a:bodyPr/>
                    <a:lstStyle/>
                    <a:p>
                      <a:r>
                        <a:rPr lang="de-CH" sz="800">
                          <a:effectLst/>
                        </a:rPr>
                        <a:t>Sarrasin</a:t>
                      </a:r>
                      <a:endParaRPr lang="de-CH" sz="1200"/>
                    </a:p>
                  </a:txBody>
                  <a:tcPr marL="13650" marR="13650" marT="6825" marB="6825">
                    <a:solidFill>
                      <a:srgbClr val="FF0000"/>
                    </a:solidFill>
                  </a:tcPr>
                </a:tc>
                <a:tc>
                  <a:txBody>
                    <a:bodyPr/>
                    <a:lstStyle/>
                    <a:p>
                      <a:r>
                        <a:rPr lang="de-CH" sz="800">
                          <a:effectLst/>
                        </a:rPr>
                        <a:t>Lucernois</a:t>
                      </a:r>
                      <a:endParaRPr lang="de-CH" sz="1200"/>
                    </a:p>
                  </a:txBody>
                  <a:tcPr marL="13650" marR="13650" marT="6825" marB="6825">
                    <a:solidFill>
                      <a:srgbClr val="FF0000"/>
                    </a:solidFill>
                  </a:tcPr>
                </a:tc>
                <a:tc>
                  <a:txBody>
                    <a:bodyPr/>
                    <a:lstStyle/>
                    <a:p>
                      <a:r>
                        <a:rPr lang="de-CH" sz="800">
                          <a:effectLst/>
                        </a:rPr>
                        <a:t>Galiko</a:t>
                      </a:r>
                      <a:endParaRPr lang="de-CH" sz="1200"/>
                    </a:p>
                  </a:txBody>
                  <a:tcPr marL="13650" marR="13650" marT="6825" marB="6825">
                    <a:solidFill>
                      <a:srgbClr val="FF0000"/>
                    </a:solidFill>
                  </a:tcPr>
                </a:tc>
                <a:tc>
                  <a:txBody>
                    <a:bodyPr/>
                    <a:lstStyle/>
                    <a:p>
                      <a:r>
                        <a:rPr lang="de-CH" sz="800">
                          <a:effectLst/>
                        </a:rPr>
                        <a:t>Momo-Löwenhof 771378 x Alma-Zindelspitz 754787</a:t>
                      </a:r>
                      <a:endParaRPr lang="de-CH" sz="1200"/>
                    </a:p>
                  </a:txBody>
                  <a:tcPr marL="13650" marR="13650" marT="6825" marB="6825">
                    <a:solidFill>
                      <a:srgbClr val="FF0000"/>
                    </a:solidFill>
                  </a:tcPr>
                </a:tc>
                <a:tc>
                  <a:txBody>
                    <a:bodyPr/>
                    <a:lstStyle/>
                    <a:p>
                      <a:r>
                        <a:rPr lang="de-CH" sz="800">
                          <a:effectLst/>
                        </a:rPr>
                        <a:t>1933 Sembrancher</a:t>
                      </a:r>
                      <a:endParaRPr lang="de-CH" sz="1200"/>
                    </a:p>
                  </a:txBody>
                  <a:tcPr marL="13650" marR="13650" marT="6825" marB="6825">
                    <a:solidFill>
                      <a:srgbClr val="FF0000"/>
                    </a:solidFill>
                  </a:tcPr>
                </a:tc>
                <a:tc>
                  <a:txBody>
                    <a:bodyPr/>
                    <a:lstStyle/>
                    <a:p>
                      <a:r>
                        <a:rPr lang="de-CH" sz="800">
                          <a:effectLst/>
                        </a:rPr>
                        <a:t>VS</a:t>
                      </a:r>
                      <a:endParaRPr lang="de-CH" sz="1200"/>
                    </a:p>
                  </a:txBody>
                  <a:tcPr marL="13650" marR="13650" marT="6825" marB="6825">
                    <a:solidFill>
                      <a:srgbClr val="FF0000"/>
                    </a:solidFill>
                  </a:tcPr>
                </a:tc>
                <a:tc>
                  <a:txBody>
                    <a:bodyPr/>
                    <a:lstStyle/>
                    <a:p>
                      <a:r>
                        <a:rPr lang="de-CH" sz="800">
                          <a:effectLst/>
                        </a:rPr>
                        <a:t>Route de Contô 10</a:t>
                      </a:r>
                      <a:endParaRPr lang="de-CH" sz="1200"/>
                    </a:p>
                  </a:txBody>
                  <a:tcPr marL="13650" marR="13650" marT="6825" marB="6825">
                    <a:solidFill>
                      <a:srgbClr val="FF0000"/>
                    </a:solidFill>
                  </a:tcPr>
                </a:tc>
                <a:tc>
                  <a:txBody>
                    <a:bodyPr/>
                    <a:lstStyle/>
                    <a:p>
                      <a:r>
                        <a:rPr lang="de-CH" sz="800">
                          <a:effectLst/>
                        </a:rPr>
                        <a:t>079 794 51 91</a:t>
                      </a:r>
                      <a:endParaRPr lang="de-CH" sz="1200"/>
                    </a:p>
                  </a:txBody>
                  <a:tcPr marL="13650" marR="13650" marT="6825" marB="6825">
                    <a:solidFill>
                      <a:srgbClr val="FF0000"/>
                    </a:solidFill>
                  </a:tcPr>
                </a:tc>
                <a:tc>
                  <a:txBody>
                    <a:bodyPr/>
                    <a:lstStyle/>
                    <a:p>
                      <a:pPr algn="r"/>
                      <a:r>
                        <a:rPr lang="de-CH" sz="800">
                          <a:effectLst/>
                        </a:rPr>
                        <a:t>4</a:t>
                      </a:r>
                      <a:endParaRPr lang="de-CH" sz="1200"/>
                    </a:p>
                  </a:txBody>
                  <a:tcPr marL="13650" marR="13650" marT="6825" marB="6825">
                    <a:solidFill>
                      <a:srgbClr val="FF0000"/>
                    </a:solidFill>
                  </a:tcPr>
                </a:tc>
                <a:tc>
                  <a:txBody>
                    <a:bodyPr/>
                    <a:lstStyle/>
                    <a:p>
                      <a:pPr algn="r"/>
                      <a:r>
                        <a:rPr lang="de-CH" sz="800">
                          <a:effectLst/>
                        </a:rPr>
                        <a:t>3</a:t>
                      </a:r>
                      <a:endParaRPr lang="de-CH" sz="1200"/>
                    </a:p>
                  </a:txBody>
                  <a:tcPr marL="13650" marR="13650" marT="6825" marB="6825">
                    <a:solidFill>
                      <a:srgbClr val="FF0000"/>
                    </a:solidFill>
                  </a:tcPr>
                </a:tc>
                <a:tc>
                  <a:txBody>
                    <a:bodyPr/>
                    <a:lstStyle/>
                    <a:p>
                      <a:r>
                        <a:rPr lang="de-CH" sz="800" u="sng" dirty="0">
                          <a:effectLst/>
                          <a:hlinkClick r:id="rId10"/>
                        </a:rPr>
                        <a:t>mailto:emonetb@hotmail.ch</a:t>
                      </a:r>
                      <a:endParaRPr lang="de-CH" sz="1200" dirty="0"/>
                    </a:p>
                  </a:txBody>
                  <a:tcPr marL="13650" marR="13650" marT="6825" marB="6825">
                    <a:solidFill>
                      <a:srgbClr val="FF0000"/>
                    </a:solidFill>
                  </a:tcPr>
                </a:tc>
                <a:extLst>
                  <a:ext uri="{0D108BD9-81ED-4DB2-BD59-A6C34878D82A}">
                    <a16:rowId xmlns:a16="http://schemas.microsoft.com/office/drawing/2014/main" val="4137712480"/>
                  </a:ext>
                </a:extLst>
              </a:tr>
              <a:tr h="276747">
                <a:tc>
                  <a:txBody>
                    <a:bodyPr/>
                    <a:lstStyle/>
                    <a:p>
                      <a:pPr algn="r"/>
                      <a:r>
                        <a:rPr lang="de-CH" sz="800">
                          <a:effectLst/>
                        </a:rPr>
                        <a:t>21.06.2021</a:t>
                      </a:r>
                      <a:endParaRPr lang="de-CH" sz="1200"/>
                    </a:p>
                  </a:txBody>
                  <a:tcPr marL="13650" marR="13650" marT="6825" marB="6825"/>
                </a:tc>
                <a:tc>
                  <a:txBody>
                    <a:bodyPr/>
                    <a:lstStyle/>
                    <a:p>
                      <a:r>
                        <a:rPr lang="de-CH" sz="800">
                          <a:effectLst/>
                        </a:rPr>
                        <a:t>Frossard Patrick</a:t>
                      </a:r>
                      <a:endParaRPr lang="de-CH" sz="1200"/>
                    </a:p>
                  </a:txBody>
                  <a:tcPr marL="13650" marR="13650" marT="6825" marB="6825"/>
                </a:tc>
                <a:tc>
                  <a:txBody>
                    <a:bodyPr/>
                    <a:lstStyle/>
                    <a:p>
                      <a:pPr algn="r"/>
                      <a:r>
                        <a:rPr lang="de-CH" sz="800">
                          <a:effectLst/>
                        </a:rPr>
                        <a:t>17.08.2021</a:t>
                      </a:r>
                      <a:endParaRPr lang="de-CH" sz="1200"/>
                    </a:p>
                  </a:txBody>
                  <a:tcPr marL="13650" marR="13650" marT="6825" marB="6825"/>
                </a:tc>
                <a:tc>
                  <a:txBody>
                    <a:bodyPr/>
                    <a:lstStyle/>
                    <a:p>
                      <a:r>
                        <a:rPr lang="de-CH" sz="800">
                          <a:effectLst/>
                        </a:rPr>
                        <a:t>Engel</a:t>
                      </a:r>
                      <a:endParaRPr lang="de-CH" sz="1200"/>
                    </a:p>
                  </a:txBody>
                  <a:tcPr marL="13650" marR="13650" marT="6825" marB="6825"/>
                </a:tc>
                <a:tc>
                  <a:txBody>
                    <a:bodyPr/>
                    <a:lstStyle/>
                    <a:p>
                      <a:r>
                        <a:rPr lang="de-CH" sz="800">
                          <a:effectLst/>
                        </a:rPr>
                        <a:t>Jura</a:t>
                      </a:r>
                      <a:endParaRPr lang="de-CH" sz="1200"/>
                    </a:p>
                  </a:txBody>
                  <a:tcPr marL="13650" marR="13650" marT="6825" marB="6825"/>
                </a:tc>
                <a:tc>
                  <a:txBody>
                    <a:bodyPr/>
                    <a:lstStyle/>
                    <a:p>
                      <a:r>
                        <a:rPr lang="de-CH" sz="800">
                          <a:effectLst/>
                        </a:rPr>
                        <a:t>Culats</a:t>
                      </a:r>
                      <a:endParaRPr lang="de-CH" sz="1200"/>
                    </a:p>
                  </a:txBody>
                  <a:tcPr marL="13650" marR="13650" marT="6825" marB="6825"/>
                </a:tc>
                <a:tc>
                  <a:txBody>
                    <a:bodyPr/>
                    <a:lstStyle/>
                    <a:p>
                      <a:r>
                        <a:rPr lang="fr-FR" sz="800">
                          <a:effectLst/>
                        </a:rPr>
                        <a:t>Duc-Métairie des Pics 757557 x Beauty-Dreiseenland 734600</a:t>
                      </a:r>
                      <a:endParaRPr lang="fr-FR" sz="1200"/>
                    </a:p>
                  </a:txBody>
                  <a:tcPr marL="13650" marR="13650" marT="6825" marB="6825"/>
                </a:tc>
                <a:tc>
                  <a:txBody>
                    <a:bodyPr/>
                    <a:lstStyle/>
                    <a:p>
                      <a:r>
                        <a:rPr lang="de-CH" sz="800">
                          <a:effectLst/>
                        </a:rPr>
                        <a:t>2353 Les Pommerats</a:t>
                      </a:r>
                      <a:endParaRPr lang="de-CH" sz="1200"/>
                    </a:p>
                  </a:txBody>
                  <a:tcPr marL="13650" marR="13650" marT="6825" marB="6825"/>
                </a:tc>
                <a:tc>
                  <a:txBody>
                    <a:bodyPr/>
                    <a:lstStyle/>
                    <a:p>
                      <a:r>
                        <a:rPr lang="de-CH" sz="800">
                          <a:effectLst/>
                        </a:rPr>
                        <a:t>JU</a:t>
                      </a:r>
                      <a:endParaRPr lang="de-CH" sz="1200"/>
                    </a:p>
                  </a:txBody>
                  <a:tcPr marL="13650" marR="13650" marT="6825" marB="6825"/>
                </a:tc>
                <a:tc>
                  <a:txBody>
                    <a:bodyPr/>
                    <a:lstStyle/>
                    <a:p>
                      <a:r>
                        <a:rPr lang="fr-FR" sz="800">
                          <a:effectLst/>
                        </a:rPr>
                        <a:t>De la Velle 15 G</a:t>
                      </a:r>
                      <a:endParaRPr lang="fr-FR" sz="1200"/>
                    </a:p>
                  </a:txBody>
                  <a:tcPr marL="13650" marR="13650" marT="6825" marB="6825"/>
                </a:tc>
                <a:tc>
                  <a:txBody>
                    <a:bodyPr/>
                    <a:lstStyle/>
                    <a:p>
                      <a:r>
                        <a:rPr lang="de-CH" sz="800">
                          <a:effectLst/>
                        </a:rPr>
                        <a:t>079 620 45 59</a:t>
                      </a:r>
                      <a:endParaRPr lang="de-CH" sz="1200"/>
                    </a:p>
                  </a:txBody>
                  <a:tcPr marL="13650" marR="13650" marT="6825" marB="6825"/>
                </a:tc>
                <a:tc>
                  <a:txBody>
                    <a:bodyPr/>
                    <a:lstStyle/>
                    <a:p>
                      <a:pPr algn="r"/>
                      <a:r>
                        <a:rPr lang="de-CH" sz="800">
                          <a:effectLst/>
                        </a:rPr>
                        <a:t>4</a:t>
                      </a:r>
                      <a:endParaRPr lang="de-CH" sz="1200"/>
                    </a:p>
                  </a:txBody>
                  <a:tcPr marL="13650" marR="13650" marT="6825" marB="6825"/>
                </a:tc>
                <a:tc>
                  <a:txBody>
                    <a:bodyPr/>
                    <a:lstStyle/>
                    <a:p>
                      <a:pPr algn="r"/>
                      <a:r>
                        <a:rPr lang="de-CH" sz="800">
                          <a:effectLst/>
                        </a:rPr>
                        <a:t>3</a:t>
                      </a:r>
                      <a:endParaRPr lang="de-CH" sz="1200"/>
                    </a:p>
                  </a:txBody>
                  <a:tcPr marL="13650" marR="13650" marT="6825" marB="6825"/>
                </a:tc>
                <a:tc>
                  <a:txBody>
                    <a:bodyPr/>
                    <a:lstStyle/>
                    <a:p>
                      <a:r>
                        <a:rPr lang="de-CH" sz="800" u="sng">
                          <a:effectLst/>
                          <a:hlinkClick r:id="rId11"/>
                        </a:rPr>
                        <a:t>patrick.frossard@hotmail.com</a:t>
                      </a:r>
                      <a:endParaRPr lang="de-CH" sz="1200"/>
                    </a:p>
                  </a:txBody>
                  <a:tcPr marL="13650" marR="13650" marT="6825" marB="6825"/>
                </a:tc>
                <a:extLst>
                  <a:ext uri="{0D108BD9-81ED-4DB2-BD59-A6C34878D82A}">
                    <a16:rowId xmlns:a16="http://schemas.microsoft.com/office/drawing/2014/main" val="70954502"/>
                  </a:ext>
                </a:extLst>
              </a:tr>
              <a:tr h="276747">
                <a:tc>
                  <a:txBody>
                    <a:bodyPr/>
                    <a:lstStyle/>
                    <a:p>
                      <a:pPr algn="r"/>
                      <a:r>
                        <a:rPr lang="de-CH" sz="800">
                          <a:effectLst/>
                        </a:rPr>
                        <a:t>08.08.2021</a:t>
                      </a:r>
                      <a:endParaRPr lang="de-CH" sz="1200"/>
                    </a:p>
                  </a:txBody>
                  <a:tcPr marL="13650" marR="13650" marT="6825" marB="6825">
                    <a:solidFill>
                      <a:srgbClr val="FF0000"/>
                    </a:solidFill>
                  </a:tcPr>
                </a:tc>
                <a:tc>
                  <a:txBody>
                    <a:bodyPr/>
                    <a:lstStyle/>
                    <a:p>
                      <a:r>
                        <a:rPr lang="de-CH" sz="800">
                          <a:effectLst/>
                        </a:rPr>
                        <a:t>Baillif Michael</a:t>
                      </a:r>
                      <a:endParaRPr lang="de-CH" sz="1200"/>
                    </a:p>
                  </a:txBody>
                  <a:tcPr marL="13650" marR="13650" marT="6825" marB="6825">
                    <a:solidFill>
                      <a:srgbClr val="FF0000"/>
                    </a:solidFill>
                  </a:tcPr>
                </a:tc>
                <a:tc>
                  <a:txBody>
                    <a:bodyPr/>
                    <a:lstStyle/>
                    <a:p>
                      <a:pPr algn="r"/>
                      <a:r>
                        <a:rPr lang="de-CH" sz="800">
                          <a:effectLst/>
                        </a:rPr>
                        <a:t>26.01.2021</a:t>
                      </a:r>
                      <a:endParaRPr lang="de-CH" sz="1200"/>
                    </a:p>
                  </a:txBody>
                  <a:tcPr marL="13650" marR="13650" marT="6825" marB="6825">
                    <a:solidFill>
                      <a:srgbClr val="FF0000"/>
                    </a:solidFill>
                  </a:tcPr>
                </a:tc>
                <a:tc>
                  <a:txBody>
                    <a:bodyPr/>
                    <a:lstStyle/>
                    <a:p>
                      <a:r>
                        <a:rPr lang="de-CH" sz="800">
                          <a:effectLst/>
                        </a:rPr>
                        <a:t>Zarzani</a:t>
                      </a:r>
                      <a:endParaRPr lang="de-CH" sz="1200"/>
                    </a:p>
                  </a:txBody>
                  <a:tcPr marL="13650" marR="13650" marT="6825" marB="6825">
                    <a:solidFill>
                      <a:srgbClr val="FF0000"/>
                    </a:solidFill>
                  </a:tcPr>
                </a:tc>
                <a:tc>
                  <a:txBody>
                    <a:bodyPr/>
                    <a:lstStyle/>
                    <a:p>
                      <a:r>
                        <a:rPr lang="de-CH" sz="800">
                          <a:effectLst/>
                        </a:rPr>
                        <a:t>Schwytzois</a:t>
                      </a:r>
                      <a:endParaRPr lang="de-CH" sz="1200"/>
                    </a:p>
                  </a:txBody>
                  <a:tcPr marL="13650" marR="13650" marT="6825" marB="6825">
                    <a:solidFill>
                      <a:srgbClr val="FF0000"/>
                    </a:solidFill>
                  </a:tcPr>
                </a:tc>
                <a:tc>
                  <a:txBody>
                    <a:bodyPr/>
                    <a:lstStyle/>
                    <a:p>
                      <a:r>
                        <a:rPr lang="de-CH" sz="800">
                          <a:effectLst/>
                        </a:rPr>
                        <a:t>Domaine de Code</a:t>
                      </a:r>
                      <a:endParaRPr lang="de-CH" sz="1200"/>
                    </a:p>
                  </a:txBody>
                  <a:tcPr marL="13650" marR="13650" marT="6825" marB="6825">
                    <a:solidFill>
                      <a:srgbClr val="FF0000"/>
                    </a:solidFill>
                  </a:tcPr>
                </a:tc>
                <a:tc>
                  <a:txBody>
                    <a:bodyPr/>
                    <a:lstStyle/>
                    <a:p>
                      <a:r>
                        <a:rPr lang="de-CH" sz="800">
                          <a:effectLst/>
                        </a:rPr>
                        <a:t>Djibi-Domaine d'Isère 759761 x Blanca -Vanil Noir 734630</a:t>
                      </a:r>
                      <a:endParaRPr lang="de-CH" sz="1200"/>
                    </a:p>
                  </a:txBody>
                  <a:tcPr marL="13650" marR="13650" marT="6825" marB="6825">
                    <a:solidFill>
                      <a:srgbClr val="FF0000"/>
                    </a:solidFill>
                  </a:tcPr>
                </a:tc>
                <a:tc>
                  <a:txBody>
                    <a:bodyPr/>
                    <a:lstStyle/>
                    <a:p>
                      <a:r>
                        <a:rPr lang="de-CH" sz="800">
                          <a:effectLst/>
                        </a:rPr>
                        <a:t>1976 Aven</a:t>
                      </a:r>
                      <a:endParaRPr lang="de-CH" sz="1200"/>
                    </a:p>
                  </a:txBody>
                  <a:tcPr marL="13650" marR="13650" marT="6825" marB="6825">
                    <a:solidFill>
                      <a:srgbClr val="FF0000"/>
                    </a:solidFill>
                  </a:tcPr>
                </a:tc>
                <a:tc>
                  <a:txBody>
                    <a:bodyPr/>
                    <a:lstStyle/>
                    <a:p>
                      <a:r>
                        <a:rPr lang="de-CH" sz="800">
                          <a:effectLst/>
                        </a:rPr>
                        <a:t>VS</a:t>
                      </a:r>
                      <a:endParaRPr lang="de-CH" sz="1200"/>
                    </a:p>
                  </a:txBody>
                  <a:tcPr marL="13650" marR="13650" marT="6825" marB="6825">
                    <a:solidFill>
                      <a:srgbClr val="FF0000"/>
                    </a:solidFill>
                  </a:tcPr>
                </a:tc>
                <a:tc>
                  <a:txBody>
                    <a:bodyPr/>
                    <a:lstStyle/>
                    <a:p>
                      <a:r>
                        <a:rPr lang="de-CH" sz="800">
                          <a:effectLst/>
                        </a:rPr>
                        <a:t>Rts des Lots</a:t>
                      </a:r>
                      <a:endParaRPr lang="de-CH" sz="1200"/>
                    </a:p>
                  </a:txBody>
                  <a:tcPr marL="13650" marR="13650" marT="6825" marB="6825">
                    <a:solidFill>
                      <a:srgbClr val="FF0000"/>
                    </a:solidFill>
                  </a:tcPr>
                </a:tc>
                <a:tc>
                  <a:txBody>
                    <a:bodyPr/>
                    <a:lstStyle/>
                    <a:p>
                      <a:r>
                        <a:rPr lang="de-CH" sz="800">
                          <a:effectLst/>
                        </a:rPr>
                        <a:t>078 871 50 44</a:t>
                      </a:r>
                      <a:endParaRPr lang="de-CH" sz="1200"/>
                    </a:p>
                  </a:txBody>
                  <a:tcPr marL="13650" marR="13650" marT="6825" marB="6825">
                    <a:solidFill>
                      <a:srgbClr val="FF0000"/>
                    </a:solidFill>
                  </a:tcPr>
                </a:tc>
                <a:tc>
                  <a:txBody>
                    <a:bodyPr/>
                    <a:lstStyle/>
                    <a:p>
                      <a:pPr algn="r"/>
                      <a:r>
                        <a:rPr lang="de-CH" sz="800">
                          <a:effectLst/>
                        </a:rPr>
                        <a:t>2</a:t>
                      </a:r>
                      <a:endParaRPr lang="de-CH" sz="1200"/>
                    </a:p>
                  </a:txBody>
                  <a:tcPr marL="13650" marR="13650" marT="6825" marB="6825">
                    <a:solidFill>
                      <a:srgbClr val="FF0000"/>
                    </a:solidFill>
                  </a:tcPr>
                </a:tc>
                <a:tc>
                  <a:txBody>
                    <a:bodyPr/>
                    <a:lstStyle/>
                    <a:p>
                      <a:pPr algn="r"/>
                      <a:r>
                        <a:rPr lang="de-CH" sz="800">
                          <a:effectLst/>
                        </a:rPr>
                        <a:t>8</a:t>
                      </a:r>
                      <a:endParaRPr lang="de-CH" sz="1200"/>
                    </a:p>
                  </a:txBody>
                  <a:tcPr marL="13650" marR="13650" marT="6825" marB="6825">
                    <a:solidFill>
                      <a:srgbClr val="FF0000"/>
                    </a:solidFill>
                  </a:tcPr>
                </a:tc>
                <a:tc>
                  <a:txBody>
                    <a:bodyPr/>
                    <a:lstStyle/>
                    <a:p>
                      <a:r>
                        <a:rPr lang="de-CH" sz="800" u="sng" dirty="0">
                          <a:effectLst/>
                          <a:hlinkClick r:id="rId12"/>
                        </a:rPr>
                        <a:t>baillifmichael@gmail.com</a:t>
                      </a:r>
                      <a:endParaRPr lang="de-CH" sz="1200" dirty="0"/>
                    </a:p>
                  </a:txBody>
                  <a:tcPr marL="13650" marR="13650" marT="6825" marB="6825">
                    <a:solidFill>
                      <a:srgbClr val="FF0000"/>
                    </a:solidFill>
                  </a:tcPr>
                </a:tc>
                <a:extLst>
                  <a:ext uri="{0D108BD9-81ED-4DB2-BD59-A6C34878D82A}">
                    <a16:rowId xmlns:a16="http://schemas.microsoft.com/office/drawing/2014/main" val="781739869"/>
                  </a:ext>
                </a:extLst>
              </a:tr>
              <a:tr h="276747">
                <a:tc>
                  <a:txBody>
                    <a:bodyPr/>
                    <a:lstStyle/>
                    <a:p>
                      <a:pPr algn="r"/>
                      <a:r>
                        <a:rPr lang="de-CH" sz="800">
                          <a:effectLst/>
                        </a:rPr>
                        <a:t>03.09.2021</a:t>
                      </a:r>
                      <a:endParaRPr lang="de-CH" sz="1200"/>
                    </a:p>
                  </a:txBody>
                  <a:tcPr marL="13650" marR="13650" marT="6825" marB="6825">
                    <a:solidFill>
                      <a:srgbClr val="FF0000"/>
                    </a:solidFill>
                  </a:tcPr>
                </a:tc>
                <a:tc>
                  <a:txBody>
                    <a:bodyPr/>
                    <a:lstStyle/>
                    <a:p>
                      <a:r>
                        <a:rPr lang="de-CH" sz="800">
                          <a:effectLst/>
                        </a:rPr>
                        <a:t>Ledermann Laucence</a:t>
                      </a:r>
                      <a:endParaRPr lang="de-CH" sz="1200"/>
                    </a:p>
                  </a:txBody>
                  <a:tcPr marL="13650" marR="13650" marT="6825" marB="6825">
                    <a:solidFill>
                      <a:srgbClr val="FF0000"/>
                    </a:solidFill>
                  </a:tcPr>
                </a:tc>
                <a:tc>
                  <a:txBody>
                    <a:bodyPr/>
                    <a:lstStyle/>
                    <a:p>
                      <a:pPr algn="r"/>
                      <a:r>
                        <a:rPr lang="de-CH" sz="800">
                          <a:effectLst/>
                        </a:rPr>
                        <a:t>21.08.2021</a:t>
                      </a:r>
                      <a:endParaRPr lang="de-CH" sz="1200"/>
                    </a:p>
                  </a:txBody>
                  <a:tcPr marL="13650" marR="13650" marT="6825" marB="6825">
                    <a:solidFill>
                      <a:srgbClr val="FF0000"/>
                    </a:solidFill>
                  </a:tcPr>
                </a:tc>
                <a:tc>
                  <a:txBody>
                    <a:bodyPr/>
                    <a:lstStyle/>
                    <a:p>
                      <a:r>
                        <a:rPr lang="de-CH" sz="800">
                          <a:effectLst/>
                        </a:rPr>
                        <a:t>Burchard</a:t>
                      </a:r>
                      <a:endParaRPr lang="de-CH" sz="1200"/>
                    </a:p>
                  </a:txBody>
                  <a:tcPr marL="13650" marR="13650" marT="6825" marB="6825">
                    <a:solidFill>
                      <a:srgbClr val="FF0000"/>
                    </a:solidFill>
                  </a:tcPr>
                </a:tc>
                <a:tc>
                  <a:txBody>
                    <a:bodyPr/>
                    <a:lstStyle/>
                    <a:p>
                      <a:r>
                        <a:rPr lang="de-CH" sz="800">
                          <a:effectLst/>
                        </a:rPr>
                        <a:t>Lucernois</a:t>
                      </a:r>
                      <a:endParaRPr lang="de-CH" sz="1200"/>
                    </a:p>
                  </a:txBody>
                  <a:tcPr marL="13650" marR="13650" marT="6825" marB="6825">
                    <a:solidFill>
                      <a:srgbClr val="FF0000"/>
                    </a:solidFill>
                  </a:tcPr>
                </a:tc>
                <a:tc>
                  <a:txBody>
                    <a:bodyPr/>
                    <a:lstStyle/>
                    <a:p>
                      <a:r>
                        <a:rPr lang="de-CH" sz="800">
                          <a:effectLst/>
                        </a:rPr>
                        <a:t>Ledermann Finette</a:t>
                      </a:r>
                      <a:endParaRPr lang="de-CH" sz="1200"/>
                    </a:p>
                  </a:txBody>
                  <a:tcPr marL="13650" marR="13650" marT="6825" marB="6825">
                    <a:solidFill>
                      <a:srgbClr val="FF0000"/>
                    </a:solidFill>
                  </a:tcPr>
                </a:tc>
                <a:tc>
                  <a:txBody>
                    <a:bodyPr/>
                    <a:lstStyle/>
                    <a:p>
                      <a:r>
                        <a:rPr lang="sv-SE" sz="800">
                          <a:effectLst/>
                        </a:rPr>
                        <a:t>Oro-Pfynwald 726074 x Amra-Zupa Bosnien 783563</a:t>
                      </a:r>
                      <a:endParaRPr lang="sv-SE" sz="1200"/>
                    </a:p>
                  </a:txBody>
                  <a:tcPr marL="13650" marR="13650" marT="6825" marB="6825">
                    <a:solidFill>
                      <a:srgbClr val="FF0000"/>
                    </a:solidFill>
                  </a:tcPr>
                </a:tc>
                <a:tc>
                  <a:txBody>
                    <a:bodyPr/>
                    <a:lstStyle/>
                    <a:p>
                      <a:r>
                        <a:rPr lang="de-CH" sz="800">
                          <a:effectLst/>
                        </a:rPr>
                        <a:t>1905 Dorénaz</a:t>
                      </a:r>
                      <a:endParaRPr lang="de-CH" sz="1200"/>
                    </a:p>
                  </a:txBody>
                  <a:tcPr marL="13650" marR="13650" marT="6825" marB="6825">
                    <a:solidFill>
                      <a:srgbClr val="FF0000"/>
                    </a:solidFill>
                  </a:tcPr>
                </a:tc>
                <a:tc>
                  <a:txBody>
                    <a:bodyPr/>
                    <a:lstStyle/>
                    <a:p>
                      <a:r>
                        <a:rPr lang="de-CH" sz="800">
                          <a:effectLst/>
                        </a:rPr>
                        <a:t>VS</a:t>
                      </a:r>
                      <a:endParaRPr lang="de-CH" sz="1200"/>
                    </a:p>
                  </a:txBody>
                  <a:tcPr marL="13650" marR="13650" marT="6825" marB="6825">
                    <a:solidFill>
                      <a:srgbClr val="FF0000"/>
                    </a:solidFill>
                  </a:tcPr>
                </a:tc>
                <a:tc>
                  <a:txBody>
                    <a:bodyPr/>
                    <a:lstStyle/>
                    <a:p>
                      <a:r>
                        <a:rPr lang="de-CH" sz="800">
                          <a:effectLst/>
                        </a:rPr>
                        <a:t>Route de Champex 46</a:t>
                      </a:r>
                      <a:endParaRPr lang="de-CH" sz="1200"/>
                    </a:p>
                  </a:txBody>
                  <a:tcPr marL="13650" marR="13650" marT="6825" marB="6825">
                    <a:solidFill>
                      <a:srgbClr val="FF0000"/>
                    </a:solidFill>
                  </a:tcPr>
                </a:tc>
                <a:tc>
                  <a:txBody>
                    <a:bodyPr/>
                    <a:lstStyle/>
                    <a:p>
                      <a:r>
                        <a:rPr lang="de-CH" sz="800">
                          <a:effectLst/>
                        </a:rPr>
                        <a:t>079 874 47 31</a:t>
                      </a:r>
                      <a:endParaRPr lang="de-CH" sz="1200"/>
                    </a:p>
                  </a:txBody>
                  <a:tcPr marL="13650" marR="13650" marT="6825" marB="6825">
                    <a:solidFill>
                      <a:srgbClr val="FF0000"/>
                    </a:solidFill>
                  </a:tcPr>
                </a:tc>
                <a:tc>
                  <a:txBody>
                    <a:bodyPr/>
                    <a:lstStyle/>
                    <a:p>
                      <a:pPr algn="r"/>
                      <a:r>
                        <a:rPr lang="de-CH" sz="800">
                          <a:effectLst/>
                        </a:rPr>
                        <a:t>1</a:t>
                      </a:r>
                      <a:endParaRPr lang="de-CH" sz="1200"/>
                    </a:p>
                  </a:txBody>
                  <a:tcPr marL="13650" marR="13650" marT="6825" marB="6825">
                    <a:solidFill>
                      <a:srgbClr val="FF0000"/>
                    </a:solidFill>
                  </a:tcPr>
                </a:tc>
                <a:tc>
                  <a:txBody>
                    <a:bodyPr/>
                    <a:lstStyle/>
                    <a:p>
                      <a:pPr algn="r"/>
                      <a:r>
                        <a:rPr lang="de-CH" sz="800">
                          <a:effectLst/>
                        </a:rPr>
                        <a:t>0</a:t>
                      </a:r>
                      <a:endParaRPr lang="de-CH" sz="1200"/>
                    </a:p>
                  </a:txBody>
                  <a:tcPr marL="13650" marR="13650" marT="6825" marB="6825">
                    <a:solidFill>
                      <a:srgbClr val="FF0000"/>
                    </a:solidFill>
                  </a:tcPr>
                </a:tc>
                <a:tc>
                  <a:txBody>
                    <a:bodyPr/>
                    <a:lstStyle/>
                    <a:p>
                      <a:r>
                        <a:rPr lang="de-CH" sz="800" u="sng" dirty="0">
                          <a:effectLst/>
                          <a:hlinkClick r:id="rId13"/>
                        </a:rPr>
                        <a:t>coach.ledermann@gmail.com</a:t>
                      </a:r>
                      <a:endParaRPr lang="de-CH" sz="1200" dirty="0"/>
                    </a:p>
                  </a:txBody>
                  <a:tcPr marL="13650" marR="13650" marT="6825" marB="6825">
                    <a:solidFill>
                      <a:srgbClr val="FF0000"/>
                    </a:solidFill>
                  </a:tcPr>
                </a:tc>
                <a:extLst>
                  <a:ext uri="{0D108BD9-81ED-4DB2-BD59-A6C34878D82A}">
                    <a16:rowId xmlns:a16="http://schemas.microsoft.com/office/drawing/2014/main" val="200919620"/>
                  </a:ext>
                </a:extLst>
              </a:tr>
              <a:tr h="276747">
                <a:tc>
                  <a:txBody>
                    <a:bodyPr/>
                    <a:lstStyle/>
                    <a:p>
                      <a:pPr algn="r"/>
                      <a:r>
                        <a:rPr lang="de-CH" sz="800">
                          <a:effectLst/>
                        </a:rPr>
                        <a:t>06.10.2021</a:t>
                      </a:r>
                      <a:endParaRPr lang="de-CH" sz="1200"/>
                    </a:p>
                  </a:txBody>
                  <a:tcPr marL="13650" marR="13650" marT="6825" marB="6825"/>
                </a:tc>
                <a:tc>
                  <a:txBody>
                    <a:bodyPr/>
                    <a:lstStyle/>
                    <a:p>
                      <a:r>
                        <a:rPr lang="de-CH" sz="800">
                          <a:effectLst/>
                        </a:rPr>
                        <a:t>Brun Pirmin</a:t>
                      </a:r>
                      <a:endParaRPr lang="de-CH" sz="1200"/>
                    </a:p>
                  </a:txBody>
                  <a:tcPr marL="13650" marR="13650" marT="6825" marB="6825"/>
                </a:tc>
                <a:tc>
                  <a:txBody>
                    <a:bodyPr/>
                    <a:lstStyle/>
                    <a:p>
                      <a:pPr algn="r"/>
                      <a:r>
                        <a:rPr lang="de-CH" sz="800">
                          <a:effectLst/>
                        </a:rPr>
                        <a:t>13.12.2021</a:t>
                      </a:r>
                      <a:endParaRPr lang="de-CH" sz="1200"/>
                    </a:p>
                  </a:txBody>
                  <a:tcPr marL="13650" marR="13650" marT="6825" marB="6825"/>
                </a:tc>
                <a:tc>
                  <a:txBody>
                    <a:bodyPr/>
                    <a:lstStyle/>
                    <a:p>
                      <a:r>
                        <a:rPr lang="de-CH" sz="800">
                          <a:effectLst/>
                        </a:rPr>
                        <a:t>Burkard</a:t>
                      </a:r>
                      <a:endParaRPr lang="de-CH" sz="1200"/>
                    </a:p>
                  </a:txBody>
                  <a:tcPr marL="13650" marR="13650" marT="6825" marB="6825"/>
                </a:tc>
                <a:tc>
                  <a:txBody>
                    <a:bodyPr/>
                    <a:lstStyle/>
                    <a:p>
                      <a:r>
                        <a:rPr lang="de-CH" sz="800">
                          <a:effectLst/>
                        </a:rPr>
                        <a:t>Schwytzois</a:t>
                      </a:r>
                      <a:endParaRPr lang="de-CH" sz="1200"/>
                    </a:p>
                  </a:txBody>
                  <a:tcPr marL="13650" marR="13650" marT="6825" marB="6825"/>
                </a:tc>
                <a:tc>
                  <a:txBody>
                    <a:bodyPr/>
                    <a:lstStyle/>
                    <a:p>
                      <a:r>
                        <a:rPr lang="de-CH" sz="800">
                          <a:effectLst/>
                        </a:rPr>
                        <a:t>Entlenstalden</a:t>
                      </a:r>
                      <a:endParaRPr lang="de-CH" sz="1200"/>
                    </a:p>
                  </a:txBody>
                  <a:tcPr marL="13650" marR="13650" marT="6825" marB="6825"/>
                </a:tc>
                <a:tc>
                  <a:txBody>
                    <a:bodyPr/>
                    <a:lstStyle/>
                    <a:p>
                      <a:r>
                        <a:rPr lang="de-CH" sz="800">
                          <a:effectLst/>
                        </a:rPr>
                        <a:t>Divico-Domaine d'Isère 759760 x Dara-Bergahorn 750585</a:t>
                      </a:r>
                      <a:endParaRPr lang="de-CH" sz="1200"/>
                    </a:p>
                  </a:txBody>
                  <a:tcPr marL="13650" marR="13650" marT="6825" marB="6825"/>
                </a:tc>
                <a:tc>
                  <a:txBody>
                    <a:bodyPr/>
                    <a:lstStyle/>
                    <a:p>
                      <a:r>
                        <a:rPr lang="de-CH" sz="800">
                          <a:effectLst/>
                        </a:rPr>
                        <a:t>6162 Entlebuch</a:t>
                      </a:r>
                      <a:endParaRPr lang="de-CH" sz="1200"/>
                    </a:p>
                  </a:txBody>
                  <a:tcPr marL="13650" marR="13650" marT="6825" marB="6825"/>
                </a:tc>
                <a:tc>
                  <a:txBody>
                    <a:bodyPr/>
                    <a:lstStyle/>
                    <a:p>
                      <a:r>
                        <a:rPr lang="de-CH" sz="800">
                          <a:effectLst/>
                        </a:rPr>
                        <a:t>LU</a:t>
                      </a:r>
                      <a:endParaRPr lang="de-CH" sz="1200"/>
                    </a:p>
                  </a:txBody>
                  <a:tcPr marL="13650" marR="13650" marT="6825" marB="6825"/>
                </a:tc>
                <a:tc>
                  <a:txBody>
                    <a:bodyPr/>
                    <a:lstStyle/>
                    <a:p>
                      <a:r>
                        <a:rPr lang="de-CH" sz="800">
                          <a:effectLst/>
                        </a:rPr>
                        <a:t>Entlenstalden</a:t>
                      </a:r>
                      <a:endParaRPr lang="de-CH" sz="1200"/>
                    </a:p>
                  </a:txBody>
                  <a:tcPr marL="13650" marR="13650" marT="6825" marB="6825"/>
                </a:tc>
                <a:tc>
                  <a:txBody>
                    <a:bodyPr/>
                    <a:lstStyle/>
                    <a:p>
                      <a:r>
                        <a:rPr lang="de-CH" sz="800">
                          <a:effectLst/>
                        </a:rPr>
                        <a:t>079 200 23 39</a:t>
                      </a:r>
                      <a:endParaRPr lang="de-CH" sz="1200"/>
                    </a:p>
                  </a:txBody>
                  <a:tcPr marL="13650" marR="13650" marT="6825" marB="6825"/>
                </a:tc>
                <a:tc>
                  <a:txBody>
                    <a:bodyPr/>
                    <a:lstStyle/>
                    <a:p>
                      <a:pPr algn="r"/>
                      <a:r>
                        <a:rPr lang="de-CH" sz="800">
                          <a:effectLst/>
                        </a:rPr>
                        <a:t>8</a:t>
                      </a:r>
                      <a:endParaRPr lang="de-CH" sz="1200"/>
                    </a:p>
                  </a:txBody>
                  <a:tcPr marL="13650" marR="13650" marT="6825" marB="6825"/>
                </a:tc>
                <a:tc>
                  <a:txBody>
                    <a:bodyPr/>
                    <a:lstStyle/>
                    <a:p>
                      <a:pPr algn="r"/>
                      <a:r>
                        <a:rPr lang="de-CH" sz="800">
                          <a:effectLst/>
                        </a:rPr>
                        <a:t>0</a:t>
                      </a:r>
                      <a:endParaRPr lang="de-CH" sz="1200"/>
                    </a:p>
                  </a:txBody>
                  <a:tcPr marL="13650" marR="13650" marT="6825" marB="6825"/>
                </a:tc>
                <a:tc>
                  <a:txBody>
                    <a:bodyPr/>
                    <a:lstStyle/>
                    <a:p>
                      <a:r>
                        <a:rPr lang="de-CH" sz="800" u="sng">
                          <a:effectLst/>
                          <a:hlinkClick r:id="rId14"/>
                        </a:rPr>
                        <a:t>pirmin.brun@bluewin.ch</a:t>
                      </a:r>
                      <a:endParaRPr lang="de-CH" sz="1200"/>
                    </a:p>
                  </a:txBody>
                  <a:tcPr marL="13650" marR="13650" marT="6825" marB="6825"/>
                </a:tc>
                <a:extLst>
                  <a:ext uri="{0D108BD9-81ED-4DB2-BD59-A6C34878D82A}">
                    <a16:rowId xmlns:a16="http://schemas.microsoft.com/office/drawing/2014/main" val="1708952897"/>
                  </a:ext>
                </a:extLst>
              </a:tr>
              <a:tr h="276747">
                <a:tc>
                  <a:txBody>
                    <a:bodyPr/>
                    <a:lstStyle/>
                    <a:p>
                      <a:pPr algn="r"/>
                      <a:r>
                        <a:rPr lang="de-CH" sz="800">
                          <a:effectLst/>
                        </a:rPr>
                        <a:t>15.11.2021</a:t>
                      </a:r>
                      <a:endParaRPr lang="de-CH" sz="1200"/>
                    </a:p>
                  </a:txBody>
                  <a:tcPr marL="13650" marR="13650" marT="6825" marB="6825"/>
                </a:tc>
                <a:tc>
                  <a:txBody>
                    <a:bodyPr/>
                    <a:lstStyle/>
                    <a:p>
                      <a:r>
                        <a:rPr lang="de-CH" sz="800">
                          <a:effectLst/>
                        </a:rPr>
                        <a:t>Troxler Hugo</a:t>
                      </a:r>
                      <a:endParaRPr lang="de-CH" sz="1200"/>
                    </a:p>
                  </a:txBody>
                  <a:tcPr marL="13650" marR="13650" marT="6825" marB="6825"/>
                </a:tc>
                <a:tc>
                  <a:txBody>
                    <a:bodyPr/>
                    <a:lstStyle/>
                    <a:p>
                      <a:pPr algn="r"/>
                      <a:r>
                        <a:rPr lang="de-CH" sz="800">
                          <a:effectLst/>
                        </a:rPr>
                        <a:t>18.05.2017</a:t>
                      </a:r>
                      <a:endParaRPr lang="de-CH" sz="1200"/>
                    </a:p>
                  </a:txBody>
                  <a:tcPr marL="13650" marR="13650" marT="6825" marB="6825"/>
                </a:tc>
                <a:tc>
                  <a:txBody>
                    <a:bodyPr/>
                    <a:lstStyle/>
                    <a:p>
                      <a:r>
                        <a:rPr lang="de-CH" sz="800">
                          <a:effectLst/>
                        </a:rPr>
                        <a:t>A_Erni</a:t>
                      </a:r>
                      <a:endParaRPr lang="de-CH" sz="1200"/>
                    </a:p>
                  </a:txBody>
                  <a:tcPr marL="13650" marR="13650" marT="6825" marB="6825"/>
                </a:tc>
                <a:tc>
                  <a:txBody>
                    <a:bodyPr/>
                    <a:lstStyle/>
                    <a:p>
                      <a:r>
                        <a:rPr lang="de-CH" sz="800">
                          <a:effectLst/>
                        </a:rPr>
                        <a:t>Jura</a:t>
                      </a:r>
                      <a:endParaRPr lang="de-CH" sz="1200"/>
                    </a:p>
                  </a:txBody>
                  <a:tcPr marL="13650" marR="13650" marT="6825" marB="6825"/>
                </a:tc>
                <a:tc>
                  <a:txBody>
                    <a:bodyPr/>
                    <a:lstStyle/>
                    <a:p>
                      <a:r>
                        <a:rPr lang="de-CH" sz="800">
                          <a:effectLst/>
                        </a:rPr>
                        <a:t>Burg Nünegg</a:t>
                      </a:r>
                      <a:endParaRPr lang="de-CH" sz="1200"/>
                    </a:p>
                  </a:txBody>
                  <a:tcPr marL="13650" marR="13650" marT="6825" marB="6825"/>
                </a:tc>
                <a:tc>
                  <a:txBody>
                    <a:bodyPr/>
                    <a:lstStyle/>
                    <a:p>
                      <a:r>
                        <a:rPr lang="fr-FR" sz="800">
                          <a:effectLst/>
                        </a:rPr>
                        <a:t>Drack-Horde du Bois Noir 732827 x Alma-Burg Nünegg 749708</a:t>
                      </a:r>
                      <a:endParaRPr lang="fr-FR" sz="1200"/>
                    </a:p>
                  </a:txBody>
                  <a:tcPr marL="13650" marR="13650" marT="6825" marB="6825"/>
                </a:tc>
                <a:tc>
                  <a:txBody>
                    <a:bodyPr/>
                    <a:lstStyle/>
                    <a:p>
                      <a:r>
                        <a:rPr lang="de-CH" sz="800">
                          <a:effectLst/>
                        </a:rPr>
                        <a:t>6275 Ballwil</a:t>
                      </a:r>
                      <a:endParaRPr lang="de-CH" sz="1200"/>
                    </a:p>
                  </a:txBody>
                  <a:tcPr marL="13650" marR="13650" marT="6825" marB="6825"/>
                </a:tc>
                <a:tc>
                  <a:txBody>
                    <a:bodyPr/>
                    <a:lstStyle/>
                    <a:p>
                      <a:r>
                        <a:rPr lang="de-CH" sz="800">
                          <a:effectLst/>
                        </a:rPr>
                        <a:t>LU</a:t>
                      </a:r>
                      <a:endParaRPr lang="de-CH" sz="1200"/>
                    </a:p>
                  </a:txBody>
                  <a:tcPr marL="13650" marR="13650" marT="6825" marB="6825"/>
                </a:tc>
                <a:tc>
                  <a:txBody>
                    <a:bodyPr/>
                    <a:lstStyle/>
                    <a:p>
                      <a:r>
                        <a:rPr lang="de-CH" sz="800">
                          <a:effectLst/>
                        </a:rPr>
                        <a:t>Sinserstrasse 9</a:t>
                      </a:r>
                      <a:endParaRPr lang="de-CH" sz="1200"/>
                    </a:p>
                  </a:txBody>
                  <a:tcPr marL="13650" marR="13650" marT="6825" marB="6825"/>
                </a:tc>
                <a:tc>
                  <a:txBody>
                    <a:bodyPr/>
                    <a:lstStyle/>
                    <a:p>
                      <a:r>
                        <a:rPr lang="de-CH" sz="800">
                          <a:effectLst/>
                        </a:rPr>
                        <a:t>079 741 17 31</a:t>
                      </a:r>
                      <a:endParaRPr lang="de-CH" sz="1200"/>
                    </a:p>
                  </a:txBody>
                  <a:tcPr marL="13650" marR="13650" marT="6825" marB="6825"/>
                </a:tc>
                <a:tc>
                  <a:txBody>
                    <a:bodyPr/>
                    <a:lstStyle/>
                    <a:p>
                      <a:pPr algn="r"/>
                      <a:r>
                        <a:rPr lang="de-CH" sz="800">
                          <a:effectLst/>
                        </a:rPr>
                        <a:t>3</a:t>
                      </a:r>
                      <a:endParaRPr lang="de-CH" sz="1200"/>
                    </a:p>
                  </a:txBody>
                  <a:tcPr marL="13650" marR="13650" marT="6825" marB="6825"/>
                </a:tc>
                <a:tc>
                  <a:txBody>
                    <a:bodyPr/>
                    <a:lstStyle/>
                    <a:p>
                      <a:pPr algn="r"/>
                      <a:r>
                        <a:rPr lang="de-CH" sz="800">
                          <a:effectLst/>
                        </a:rPr>
                        <a:t>6</a:t>
                      </a:r>
                      <a:endParaRPr lang="de-CH" sz="1200"/>
                    </a:p>
                  </a:txBody>
                  <a:tcPr marL="13650" marR="13650" marT="6825" marB="6825"/>
                </a:tc>
                <a:tc>
                  <a:txBody>
                    <a:bodyPr/>
                    <a:lstStyle/>
                    <a:p>
                      <a:r>
                        <a:rPr lang="de-CH" sz="800" u="sng">
                          <a:effectLst/>
                          <a:hlinkClick r:id="rId15"/>
                        </a:rPr>
                        <a:t>mailto:hugotroxler@hotmail.com</a:t>
                      </a:r>
                      <a:endParaRPr lang="de-CH" sz="1200"/>
                    </a:p>
                  </a:txBody>
                  <a:tcPr marL="13650" marR="13650" marT="6825" marB="6825"/>
                </a:tc>
                <a:extLst>
                  <a:ext uri="{0D108BD9-81ED-4DB2-BD59-A6C34878D82A}">
                    <a16:rowId xmlns:a16="http://schemas.microsoft.com/office/drawing/2014/main" val="3275403856"/>
                  </a:ext>
                </a:extLst>
              </a:tr>
              <a:tr h="276747">
                <a:tc>
                  <a:txBody>
                    <a:bodyPr/>
                    <a:lstStyle/>
                    <a:p>
                      <a:pPr algn="r"/>
                      <a:r>
                        <a:rPr lang="de-CH" sz="800">
                          <a:effectLst/>
                        </a:rPr>
                        <a:t>16.11.2021</a:t>
                      </a:r>
                      <a:endParaRPr lang="de-CH" sz="1200"/>
                    </a:p>
                  </a:txBody>
                  <a:tcPr marL="13650" marR="13650" marT="6825" marB="6825"/>
                </a:tc>
                <a:tc>
                  <a:txBody>
                    <a:bodyPr/>
                    <a:lstStyle/>
                    <a:p>
                      <a:r>
                        <a:rPr lang="de-CH" sz="800">
                          <a:effectLst/>
                        </a:rPr>
                        <a:t>Delmenico Sergio</a:t>
                      </a:r>
                      <a:endParaRPr lang="de-CH" sz="1200"/>
                    </a:p>
                  </a:txBody>
                  <a:tcPr marL="13650" marR="13650" marT="6825" marB="6825"/>
                </a:tc>
                <a:tc>
                  <a:txBody>
                    <a:bodyPr/>
                    <a:lstStyle/>
                    <a:p>
                      <a:pPr algn="r"/>
                      <a:r>
                        <a:rPr lang="de-CH" sz="800">
                          <a:effectLst/>
                        </a:rPr>
                        <a:t>02.02.2021</a:t>
                      </a:r>
                      <a:endParaRPr lang="de-CH" sz="1200"/>
                    </a:p>
                  </a:txBody>
                  <a:tcPr marL="13650" marR="13650" marT="6825" marB="6825"/>
                </a:tc>
                <a:tc>
                  <a:txBody>
                    <a:bodyPr/>
                    <a:lstStyle/>
                    <a:p>
                      <a:r>
                        <a:rPr lang="de-CH" sz="800">
                          <a:effectLst/>
                        </a:rPr>
                        <a:t>Duschen</a:t>
                      </a:r>
                      <a:endParaRPr lang="de-CH" sz="1200"/>
                    </a:p>
                  </a:txBody>
                  <a:tcPr marL="13650" marR="13650" marT="6825" marB="6825"/>
                </a:tc>
                <a:tc>
                  <a:txBody>
                    <a:bodyPr/>
                    <a:lstStyle/>
                    <a:p>
                      <a:r>
                        <a:rPr lang="de-CH" sz="800">
                          <a:effectLst/>
                        </a:rPr>
                        <a:t>Lucernois</a:t>
                      </a:r>
                      <a:endParaRPr lang="de-CH" sz="1200"/>
                    </a:p>
                  </a:txBody>
                  <a:tcPr marL="13650" marR="13650" marT="6825" marB="6825"/>
                </a:tc>
                <a:tc>
                  <a:txBody>
                    <a:bodyPr/>
                    <a:lstStyle/>
                    <a:p>
                      <a:r>
                        <a:rPr lang="de-CH" sz="800">
                          <a:effectLst/>
                        </a:rPr>
                        <a:t>Monte Lema</a:t>
                      </a:r>
                      <a:endParaRPr lang="de-CH" sz="1200"/>
                    </a:p>
                  </a:txBody>
                  <a:tcPr marL="13650" marR="13650" marT="6825" marB="6825"/>
                </a:tc>
                <a:tc>
                  <a:txBody>
                    <a:bodyPr/>
                    <a:lstStyle/>
                    <a:p>
                      <a:r>
                        <a:rPr lang="de-CH" sz="800">
                          <a:effectLst/>
                        </a:rPr>
                        <a:t>Oro-Pfynwald 726074 x India-Monte Lema 739406</a:t>
                      </a:r>
                      <a:endParaRPr lang="de-CH" sz="1200"/>
                    </a:p>
                  </a:txBody>
                  <a:tcPr marL="13650" marR="13650" marT="6825" marB="6825"/>
                </a:tc>
                <a:tc>
                  <a:txBody>
                    <a:bodyPr/>
                    <a:lstStyle/>
                    <a:p>
                      <a:r>
                        <a:rPr lang="de-CH" sz="800">
                          <a:effectLst/>
                        </a:rPr>
                        <a:t>6986 Novaggio</a:t>
                      </a:r>
                      <a:endParaRPr lang="de-CH" sz="1200"/>
                    </a:p>
                  </a:txBody>
                  <a:tcPr marL="13650" marR="13650" marT="6825" marB="6825"/>
                </a:tc>
                <a:tc>
                  <a:txBody>
                    <a:bodyPr/>
                    <a:lstStyle/>
                    <a:p>
                      <a:r>
                        <a:rPr lang="de-CH" sz="800">
                          <a:effectLst/>
                        </a:rPr>
                        <a:t>TI</a:t>
                      </a:r>
                      <a:endParaRPr lang="de-CH" sz="1200"/>
                    </a:p>
                  </a:txBody>
                  <a:tcPr marL="13650" marR="13650" marT="6825" marB="6825"/>
                </a:tc>
                <a:tc>
                  <a:txBody>
                    <a:bodyPr/>
                    <a:lstStyle/>
                    <a:p>
                      <a:r>
                        <a:rPr lang="de-CH" sz="800">
                          <a:effectLst/>
                        </a:rPr>
                        <a:t>Via Fausto Buzzi</a:t>
                      </a:r>
                      <a:endParaRPr lang="de-CH" sz="1200"/>
                    </a:p>
                  </a:txBody>
                  <a:tcPr marL="13650" marR="13650" marT="6825" marB="6825"/>
                </a:tc>
                <a:tc>
                  <a:txBody>
                    <a:bodyPr/>
                    <a:lstStyle/>
                    <a:p>
                      <a:r>
                        <a:rPr lang="de-CH" sz="800">
                          <a:effectLst/>
                        </a:rPr>
                        <a:t>091 606 39 45</a:t>
                      </a:r>
                      <a:endParaRPr lang="de-CH" sz="1200"/>
                    </a:p>
                  </a:txBody>
                  <a:tcPr marL="13650" marR="13650" marT="6825" marB="6825"/>
                </a:tc>
                <a:tc>
                  <a:txBody>
                    <a:bodyPr/>
                    <a:lstStyle/>
                    <a:p>
                      <a:pPr algn="r"/>
                      <a:r>
                        <a:rPr lang="de-CH" sz="800">
                          <a:effectLst/>
                        </a:rPr>
                        <a:t>2</a:t>
                      </a:r>
                      <a:endParaRPr lang="de-CH" sz="1200"/>
                    </a:p>
                  </a:txBody>
                  <a:tcPr marL="13650" marR="13650" marT="6825" marB="6825"/>
                </a:tc>
                <a:tc>
                  <a:txBody>
                    <a:bodyPr/>
                    <a:lstStyle/>
                    <a:p>
                      <a:pPr algn="r"/>
                      <a:r>
                        <a:rPr lang="de-CH" sz="800">
                          <a:effectLst/>
                        </a:rPr>
                        <a:t>4</a:t>
                      </a:r>
                      <a:endParaRPr lang="de-CH" sz="1200"/>
                    </a:p>
                  </a:txBody>
                  <a:tcPr marL="13650" marR="13650" marT="6825" marB="6825"/>
                </a:tc>
                <a:tc>
                  <a:txBody>
                    <a:bodyPr/>
                    <a:lstStyle/>
                    <a:p>
                      <a:r>
                        <a:rPr lang="de-CH" sz="800" u="sng">
                          <a:effectLst/>
                          <a:hlinkClick r:id="rId16"/>
                        </a:rPr>
                        <a:t>sdelmenico@bluewin.ch</a:t>
                      </a:r>
                      <a:endParaRPr lang="de-CH" sz="1200"/>
                    </a:p>
                  </a:txBody>
                  <a:tcPr marL="13650" marR="13650" marT="6825" marB="6825"/>
                </a:tc>
                <a:extLst>
                  <a:ext uri="{0D108BD9-81ED-4DB2-BD59-A6C34878D82A}">
                    <a16:rowId xmlns:a16="http://schemas.microsoft.com/office/drawing/2014/main" val="3372488979"/>
                  </a:ext>
                </a:extLst>
              </a:tr>
              <a:tr h="276747">
                <a:tc>
                  <a:txBody>
                    <a:bodyPr/>
                    <a:lstStyle/>
                    <a:p>
                      <a:pPr algn="r"/>
                      <a:r>
                        <a:rPr lang="de-CH" sz="800">
                          <a:effectLst/>
                        </a:rPr>
                        <a:t>18.11.2021</a:t>
                      </a:r>
                      <a:endParaRPr lang="de-CH" sz="1200"/>
                    </a:p>
                  </a:txBody>
                  <a:tcPr marL="13650" marR="13650" marT="6825" marB="6825">
                    <a:solidFill>
                      <a:srgbClr val="FF0000"/>
                    </a:solidFill>
                  </a:tcPr>
                </a:tc>
                <a:tc>
                  <a:txBody>
                    <a:bodyPr/>
                    <a:lstStyle/>
                    <a:p>
                      <a:r>
                        <a:rPr lang="de-CH" sz="800">
                          <a:effectLst/>
                        </a:rPr>
                        <a:t>Ambord Paul</a:t>
                      </a:r>
                      <a:endParaRPr lang="de-CH" sz="1200"/>
                    </a:p>
                  </a:txBody>
                  <a:tcPr marL="13650" marR="13650" marT="6825" marB="6825">
                    <a:solidFill>
                      <a:srgbClr val="FF0000"/>
                    </a:solidFill>
                  </a:tcPr>
                </a:tc>
                <a:tc>
                  <a:txBody>
                    <a:bodyPr/>
                    <a:lstStyle/>
                    <a:p>
                      <a:pPr algn="r"/>
                      <a:r>
                        <a:rPr lang="de-CH" sz="800">
                          <a:effectLst/>
                        </a:rPr>
                        <a:t>29.01.2022</a:t>
                      </a:r>
                      <a:endParaRPr lang="de-CH" sz="1200"/>
                    </a:p>
                  </a:txBody>
                  <a:tcPr marL="13650" marR="13650" marT="6825" marB="6825">
                    <a:solidFill>
                      <a:srgbClr val="FF0000"/>
                    </a:solidFill>
                  </a:tcPr>
                </a:tc>
                <a:tc>
                  <a:txBody>
                    <a:bodyPr/>
                    <a:lstStyle/>
                    <a:p>
                      <a:r>
                        <a:rPr lang="de-CH" sz="800">
                          <a:effectLst/>
                        </a:rPr>
                        <a:t>Burchard</a:t>
                      </a:r>
                      <a:endParaRPr lang="de-CH" sz="1200"/>
                    </a:p>
                  </a:txBody>
                  <a:tcPr marL="13650" marR="13650" marT="6825" marB="6825">
                    <a:solidFill>
                      <a:srgbClr val="FF0000"/>
                    </a:solidFill>
                  </a:tcPr>
                </a:tc>
                <a:tc>
                  <a:txBody>
                    <a:bodyPr/>
                    <a:lstStyle/>
                    <a:p>
                      <a:r>
                        <a:rPr lang="de-CH" sz="800">
                          <a:effectLst/>
                        </a:rPr>
                        <a:t>Lucernois</a:t>
                      </a:r>
                      <a:endParaRPr lang="de-CH" sz="1200"/>
                    </a:p>
                  </a:txBody>
                  <a:tcPr marL="13650" marR="13650" marT="6825" marB="6825">
                    <a:solidFill>
                      <a:srgbClr val="FF0000"/>
                    </a:solidFill>
                  </a:tcPr>
                </a:tc>
                <a:tc>
                  <a:txBody>
                    <a:bodyPr/>
                    <a:lstStyle/>
                    <a:p>
                      <a:r>
                        <a:rPr lang="de-CH" sz="800">
                          <a:effectLst/>
                        </a:rPr>
                        <a:t>Eyengrund</a:t>
                      </a:r>
                      <a:endParaRPr lang="de-CH" sz="1200"/>
                    </a:p>
                  </a:txBody>
                  <a:tcPr marL="13650" marR="13650" marT="6825" marB="6825">
                    <a:solidFill>
                      <a:srgbClr val="FF0000"/>
                    </a:solidFill>
                  </a:tcPr>
                </a:tc>
                <a:tc>
                  <a:txBody>
                    <a:bodyPr/>
                    <a:lstStyle/>
                    <a:p>
                      <a:r>
                        <a:rPr lang="de-CH" sz="800">
                          <a:effectLst/>
                        </a:rPr>
                        <a:t>Flynn-Spiertossen 716330 x Ayke-Eyengrund 748873</a:t>
                      </a:r>
                      <a:endParaRPr lang="de-CH" sz="1200"/>
                    </a:p>
                  </a:txBody>
                  <a:tcPr marL="13650" marR="13650" marT="6825" marB="6825">
                    <a:solidFill>
                      <a:srgbClr val="FF0000"/>
                    </a:solidFill>
                  </a:tcPr>
                </a:tc>
                <a:tc>
                  <a:txBody>
                    <a:bodyPr/>
                    <a:lstStyle/>
                    <a:p>
                      <a:r>
                        <a:rPr lang="de-CH" sz="800">
                          <a:effectLst/>
                        </a:rPr>
                        <a:t>3924 St. Niklaus</a:t>
                      </a:r>
                      <a:endParaRPr lang="de-CH" sz="1200"/>
                    </a:p>
                  </a:txBody>
                  <a:tcPr marL="13650" marR="13650" marT="6825" marB="6825">
                    <a:solidFill>
                      <a:srgbClr val="FF0000"/>
                    </a:solidFill>
                  </a:tcPr>
                </a:tc>
                <a:tc>
                  <a:txBody>
                    <a:bodyPr/>
                    <a:lstStyle/>
                    <a:p>
                      <a:r>
                        <a:rPr lang="de-CH" sz="800">
                          <a:effectLst/>
                        </a:rPr>
                        <a:t>VS</a:t>
                      </a:r>
                      <a:endParaRPr lang="de-CH" sz="1200"/>
                    </a:p>
                  </a:txBody>
                  <a:tcPr marL="13650" marR="13650" marT="6825" marB="6825">
                    <a:solidFill>
                      <a:srgbClr val="FF0000"/>
                    </a:solidFill>
                  </a:tcPr>
                </a:tc>
                <a:tc>
                  <a:txBody>
                    <a:bodyPr/>
                    <a:lstStyle/>
                    <a:p>
                      <a:r>
                        <a:rPr lang="de-CH" sz="800">
                          <a:effectLst/>
                        </a:rPr>
                        <a:t>Eye 7</a:t>
                      </a:r>
                      <a:endParaRPr lang="de-CH" sz="1200"/>
                    </a:p>
                  </a:txBody>
                  <a:tcPr marL="13650" marR="13650" marT="6825" marB="6825">
                    <a:solidFill>
                      <a:srgbClr val="FF0000"/>
                    </a:solidFill>
                  </a:tcPr>
                </a:tc>
                <a:tc>
                  <a:txBody>
                    <a:bodyPr/>
                    <a:lstStyle/>
                    <a:p>
                      <a:r>
                        <a:rPr lang="de-CH" sz="800">
                          <a:effectLst/>
                        </a:rPr>
                        <a:t>079 204 44 60</a:t>
                      </a:r>
                      <a:endParaRPr lang="de-CH" sz="1200"/>
                    </a:p>
                  </a:txBody>
                  <a:tcPr marL="13650" marR="13650" marT="6825" marB="6825">
                    <a:solidFill>
                      <a:srgbClr val="FF0000"/>
                    </a:solidFill>
                  </a:tcPr>
                </a:tc>
                <a:tc>
                  <a:txBody>
                    <a:bodyPr/>
                    <a:lstStyle/>
                    <a:p>
                      <a:pPr algn="r"/>
                      <a:r>
                        <a:rPr lang="de-CH" sz="800">
                          <a:effectLst/>
                        </a:rPr>
                        <a:t>1</a:t>
                      </a:r>
                      <a:endParaRPr lang="de-CH" sz="1200"/>
                    </a:p>
                  </a:txBody>
                  <a:tcPr marL="13650" marR="13650" marT="6825" marB="6825">
                    <a:solidFill>
                      <a:srgbClr val="FF0000"/>
                    </a:solidFill>
                  </a:tcPr>
                </a:tc>
                <a:tc>
                  <a:txBody>
                    <a:bodyPr/>
                    <a:lstStyle/>
                    <a:p>
                      <a:pPr algn="r"/>
                      <a:r>
                        <a:rPr lang="de-CH" sz="800">
                          <a:effectLst/>
                        </a:rPr>
                        <a:t>1</a:t>
                      </a:r>
                      <a:endParaRPr lang="de-CH" sz="1200"/>
                    </a:p>
                  </a:txBody>
                  <a:tcPr marL="13650" marR="13650" marT="6825" marB="6825">
                    <a:solidFill>
                      <a:srgbClr val="FF0000"/>
                    </a:solidFill>
                  </a:tcPr>
                </a:tc>
                <a:tc>
                  <a:txBody>
                    <a:bodyPr/>
                    <a:lstStyle/>
                    <a:p>
                      <a:r>
                        <a:rPr lang="de-CH" sz="800" u="sng" dirty="0">
                          <a:effectLst/>
                          <a:hlinkClick r:id="rId17"/>
                        </a:rPr>
                        <a:t>paul.ambord@hotmail.com</a:t>
                      </a:r>
                      <a:endParaRPr lang="de-CH" sz="1200" dirty="0"/>
                    </a:p>
                  </a:txBody>
                  <a:tcPr marL="13650" marR="13650" marT="6825" marB="6825">
                    <a:solidFill>
                      <a:srgbClr val="FF0000"/>
                    </a:solidFill>
                  </a:tcPr>
                </a:tc>
                <a:extLst>
                  <a:ext uri="{0D108BD9-81ED-4DB2-BD59-A6C34878D82A}">
                    <a16:rowId xmlns:a16="http://schemas.microsoft.com/office/drawing/2014/main" val="1886064374"/>
                  </a:ext>
                </a:extLst>
              </a:tr>
            </a:tbl>
          </a:graphicData>
        </a:graphic>
      </p:graphicFrame>
    </p:spTree>
    <p:extLst>
      <p:ext uri="{BB962C8B-B14F-4D97-AF65-F5344CB8AC3E}">
        <p14:creationId xmlns:p14="http://schemas.microsoft.com/office/powerpoint/2010/main" val="3877507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nhaltsplatzhalter 7" descr="Ein Bild, das Tisch enthält.&#10;&#10;Automatisch generierte Beschreibung">
            <a:extLst>
              <a:ext uri="{FF2B5EF4-FFF2-40B4-BE49-F238E27FC236}">
                <a16:creationId xmlns:a16="http://schemas.microsoft.com/office/drawing/2014/main" id="{FADE8161-C39B-4C8F-ABFF-75E4DB6A8155}"/>
              </a:ext>
            </a:extLst>
          </p:cNvPr>
          <p:cNvPicPr>
            <a:picLocks noGrp="1" noChangeAspect="1"/>
          </p:cNvPicPr>
          <p:nvPr>
            <p:ph idx="1"/>
          </p:nvPr>
        </p:nvPicPr>
        <p:blipFill>
          <a:blip r:embed="rId2"/>
          <a:stretch>
            <a:fillRect/>
          </a:stretch>
        </p:blipFill>
        <p:spPr>
          <a:xfrm>
            <a:off x="643467" y="2229443"/>
            <a:ext cx="10905066" cy="2399114"/>
          </a:xfrm>
          <a:prstGeom prst="rect">
            <a:avLst/>
          </a:prstGeom>
        </p:spPr>
      </p:pic>
      <p:sp>
        <p:nvSpPr>
          <p:cNvPr id="14" name="Kreis: nicht ausgefüllt 13">
            <a:extLst>
              <a:ext uri="{FF2B5EF4-FFF2-40B4-BE49-F238E27FC236}">
                <a16:creationId xmlns:a16="http://schemas.microsoft.com/office/drawing/2014/main" id="{84B70C9B-2D1E-4CF7-A634-CA3954A40A4B}"/>
              </a:ext>
            </a:extLst>
          </p:cNvPr>
          <p:cNvSpPr/>
          <p:nvPr/>
        </p:nvSpPr>
        <p:spPr>
          <a:xfrm>
            <a:off x="9851923" y="2619130"/>
            <a:ext cx="1555954" cy="706631"/>
          </a:xfrm>
          <a:prstGeom prst="donut">
            <a:avLst>
              <a:gd name="adj" fmla="val 4634"/>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spTree>
    <p:extLst>
      <p:ext uri="{BB962C8B-B14F-4D97-AF65-F5344CB8AC3E}">
        <p14:creationId xmlns:p14="http://schemas.microsoft.com/office/powerpoint/2010/main" val="1229365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AB4714-11FA-4983-92DB-245409419BB2}"/>
              </a:ext>
            </a:extLst>
          </p:cNvPr>
          <p:cNvSpPr>
            <a:spLocks noGrp="1"/>
          </p:cNvSpPr>
          <p:nvPr>
            <p:ph type="title"/>
          </p:nvPr>
        </p:nvSpPr>
        <p:spPr/>
        <p:txBody>
          <a:bodyPr/>
          <a:lstStyle/>
          <a:p>
            <a:r>
              <a:rPr lang="de-CH" b="1" dirty="0" err="1"/>
              <a:t>Mises</a:t>
            </a:r>
            <a:r>
              <a:rPr lang="de-CH" b="1" dirty="0"/>
              <a:t> </a:t>
            </a:r>
            <a:r>
              <a:rPr lang="de-CH" b="1" dirty="0" err="1"/>
              <a:t>bas</a:t>
            </a:r>
            <a:r>
              <a:rPr lang="de-CH" b="1" dirty="0"/>
              <a:t> en </a:t>
            </a:r>
            <a:r>
              <a:rPr lang="de-CH" b="1" dirty="0" err="1"/>
              <a:t>Valais</a:t>
            </a:r>
            <a:r>
              <a:rPr lang="de-CH" b="1" dirty="0"/>
              <a:t>  / Würfe im Wallis</a:t>
            </a:r>
          </a:p>
        </p:txBody>
      </p:sp>
      <p:graphicFrame>
        <p:nvGraphicFramePr>
          <p:cNvPr id="4" name="Inhaltsplatzhalter 3">
            <a:extLst>
              <a:ext uri="{FF2B5EF4-FFF2-40B4-BE49-F238E27FC236}">
                <a16:creationId xmlns:a16="http://schemas.microsoft.com/office/drawing/2014/main" id="{289C2C46-D73B-457E-9D5F-EDCFC0C0EF8B}"/>
              </a:ext>
            </a:extLst>
          </p:cNvPr>
          <p:cNvGraphicFramePr>
            <a:graphicFrameLocks noGrp="1" noChangeAspect="1"/>
          </p:cNvGraphicFramePr>
          <p:nvPr>
            <p:ph idx="1"/>
            <p:extLst>
              <p:ext uri="{D42A27DB-BD31-4B8C-83A1-F6EECF244321}">
                <p14:modId xmlns:p14="http://schemas.microsoft.com/office/powerpoint/2010/main" val="3484374178"/>
              </p:ext>
            </p:extLst>
          </p:nvPr>
        </p:nvGraphicFramePr>
        <p:xfrm>
          <a:off x="357719" y="2470355"/>
          <a:ext cx="11525892" cy="3075039"/>
        </p:xfrm>
        <a:graphic>
          <a:graphicData uri="http://schemas.openxmlformats.org/presentationml/2006/ole">
            <mc:AlternateContent xmlns:mc="http://schemas.openxmlformats.org/markup-compatibility/2006">
              <mc:Choice xmlns:v="urn:schemas-microsoft-com:vml" Requires="v">
                <p:oleObj spid="_x0000_s2076" name="Document" r:id="rId3" imgW="9145483" imgH="2440585" progId="Word.Document.12">
                  <p:embed/>
                </p:oleObj>
              </mc:Choice>
              <mc:Fallback>
                <p:oleObj name="Document" r:id="rId3" imgW="9145483" imgH="2440585" progId="Word.Document.12">
                  <p:embed/>
                  <p:pic>
                    <p:nvPicPr>
                      <p:cNvPr id="2" name="Objekt 1">
                        <a:extLst>
                          <a:ext uri="{FF2B5EF4-FFF2-40B4-BE49-F238E27FC236}">
                            <a16:creationId xmlns:a16="http://schemas.microsoft.com/office/drawing/2014/main" id="{6F1F9237-5004-4B04-8A76-E3EFE3908332}"/>
                          </a:ext>
                        </a:extLst>
                      </p:cNvPr>
                      <p:cNvPicPr/>
                      <p:nvPr/>
                    </p:nvPicPr>
                    <p:blipFill>
                      <a:blip r:embed="rId4"/>
                      <a:stretch>
                        <a:fillRect/>
                      </a:stretch>
                    </p:blipFill>
                    <p:spPr>
                      <a:xfrm>
                        <a:off x="357719" y="2470355"/>
                        <a:ext cx="11525892" cy="3075039"/>
                      </a:xfrm>
                      <a:prstGeom prst="rect">
                        <a:avLst/>
                      </a:prstGeom>
                    </p:spPr>
                  </p:pic>
                </p:oleObj>
              </mc:Fallback>
            </mc:AlternateContent>
          </a:graphicData>
        </a:graphic>
      </p:graphicFrame>
    </p:spTree>
    <p:extLst>
      <p:ext uri="{BB962C8B-B14F-4D97-AF65-F5344CB8AC3E}">
        <p14:creationId xmlns:p14="http://schemas.microsoft.com/office/powerpoint/2010/main" val="594621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A06FE2-1981-4DE8-9343-C9DF33D0A0A8}"/>
              </a:ext>
            </a:extLst>
          </p:cNvPr>
          <p:cNvSpPr>
            <a:spLocks noGrp="1"/>
          </p:cNvSpPr>
          <p:nvPr>
            <p:ph type="title"/>
          </p:nvPr>
        </p:nvSpPr>
        <p:spPr/>
        <p:txBody>
          <a:bodyPr>
            <a:normAutofit/>
          </a:bodyPr>
          <a:lstStyle/>
          <a:p>
            <a:r>
              <a:rPr lang="fr-CH" sz="2400" b="1" dirty="0">
                <a:effectLst/>
                <a:latin typeface="Verdana" panose="020B0604030504040204" pitchFamily="34" charset="0"/>
                <a:ea typeface="Calibri" panose="020F0502020204030204" pitchFamily="34" charset="0"/>
                <a:cs typeface="Times New Roman" panose="02020603050405020304" pitchFamily="18" charset="0"/>
              </a:rPr>
              <a:t>Nombre de chiots par variété / </a:t>
            </a:r>
            <a:r>
              <a:rPr lang="fr-CH" sz="2400" b="1" dirty="0" err="1">
                <a:effectLst/>
                <a:latin typeface="Verdana" panose="020B0604030504040204" pitchFamily="34" charset="0"/>
                <a:ea typeface="Calibri" panose="020F0502020204030204" pitchFamily="34" charset="0"/>
                <a:cs typeface="Times New Roman" panose="02020603050405020304" pitchFamily="18" charset="0"/>
              </a:rPr>
              <a:t>Anzahl</a:t>
            </a:r>
            <a:r>
              <a:rPr lang="fr-CH" sz="2400" b="1" dirty="0">
                <a:effectLst/>
                <a:latin typeface="Verdana" panose="020B0604030504040204" pitchFamily="34" charset="0"/>
                <a:ea typeface="Calibri" panose="020F0502020204030204" pitchFamily="34" charset="0"/>
                <a:cs typeface="Times New Roman" panose="02020603050405020304" pitchFamily="18" charset="0"/>
              </a:rPr>
              <a:t> </a:t>
            </a:r>
            <a:r>
              <a:rPr lang="fr-CH" sz="2400" b="1" dirty="0" err="1">
                <a:effectLst/>
                <a:latin typeface="Verdana" panose="020B0604030504040204" pitchFamily="34" charset="0"/>
                <a:ea typeface="Calibri" panose="020F0502020204030204" pitchFamily="34" charset="0"/>
                <a:cs typeface="Times New Roman" panose="02020603050405020304" pitchFamily="18" charset="0"/>
              </a:rPr>
              <a:t>Welpen</a:t>
            </a:r>
            <a:r>
              <a:rPr lang="fr-CH" sz="2400" b="1" dirty="0">
                <a:effectLst/>
                <a:latin typeface="Verdana" panose="020B0604030504040204" pitchFamily="34" charset="0"/>
                <a:ea typeface="Calibri" panose="020F0502020204030204" pitchFamily="34" charset="0"/>
                <a:cs typeface="Times New Roman" panose="02020603050405020304" pitchFamily="18" charset="0"/>
              </a:rPr>
              <a:t> pro </a:t>
            </a:r>
            <a:r>
              <a:rPr lang="fr-CH" sz="2400" b="1" dirty="0" err="1">
                <a:effectLst/>
                <a:latin typeface="Verdana" panose="020B0604030504040204" pitchFamily="34" charset="0"/>
                <a:ea typeface="Calibri" panose="020F0502020204030204" pitchFamily="34" charset="0"/>
                <a:cs typeface="Times New Roman" panose="02020603050405020304" pitchFamily="18" charset="0"/>
              </a:rPr>
              <a:t>Varietät</a:t>
            </a:r>
            <a:r>
              <a:rPr lang="fr-CH" sz="2400" b="1" dirty="0">
                <a:effectLst/>
                <a:latin typeface="Verdana" panose="020B0604030504040204" pitchFamily="34" charset="0"/>
                <a:ea typeface="Calibri" panose="020F0502020204030204" pitchFamily="34" charset="0"/>
                <a:cs typeface="Times New Roman" panose="02020603050405020304" pitchFamily="18" charset="0"/>
              </a:rPr>
              <a:t> </a:t>
            </a:r>
            <a:endParaRPr lang="de-CH" sz="2400" dirty="0"/>
          </a:p>
        </p:txBody>
      </p:sp>
      <p:graphicFrame>
        <p:nvGraphicFramePr>
          <p:cNvPr id="4" name="Inhaltsplatzhalter 3">
            <a:extLst>
              <a:ext uri="{FF2B5EF4-FFF2-40B4-BE49-F238E27FC236}">
                <a16:creationId xmlns:a16="http://schemas.microsoft.com/office/drawing/2014/main" id="{3BD1345F-602D-41F4-97B4-8DFD06E9FCB2}"/>
              </a:ext>
            </a:extLst>
          </p:cNvPr>
          <p:cNvGraphicFramePr>
            <a:graphicFrameLocks noGrp="1"/>
          </p:cNvGraphicFramePr>
          <p:nvPr>
            <p:ph idx="1"/>
            <p:extLst>
              <p:ext uri="{D42A27DB-BD31-4B8C-83A1-F6EECF244321}">
                <p14:modId xmlns:p14="http://schemas.microsoft.com/office/powerpoint/2010/main" val="1563522502"/>
              </p:ext>
            </p:extLst>
          </p:nvPr>
        </p:nvGraphicFramePr>
        <p:xfrm>
          <a:off x="2539014" y="2130641"/>
          <a:ext cx="6871315" cy="3808518"/>
        </p:xfrm>
        <a:graphic>
          <a:graphicData uri="http://schemas.openxmlformats.org/drawingml/2006/table">
            <a:tbl>
              <a:tblPr>
                <a:tableStyleId>{5C22544A-7EE6-4342-B048-85BDC9FD1C3A}</a:tableStyleId>
              </a:tblPr>
              <a:tblGrid>
                <a:gridCol w="1374263">
                  <a:extLst>
                    <a:ext uri="{9D8B030D-6E8A-4147-A177-3AD203B41FA5}">
                      <a16:colId xmlns:a16="http://schemas.microsoft.com/office/drawing/2014/main" val="2350618298"/>
                    </a:ext>
                  </a:extLst>
                </a:gridCol>
                <a:gridCol w="1374263">
                  <a:extLst>
                    <a:ext uri="{9D8B030D-6E8A-4147-A177-3AD203B41FA5}">
                      <a16:colId xmlns:a16="http://schemas.microsoft.com/office/drawing/2014/main" val="3046406282"/>
                    </a:ext>
                  </a:extLst>
                </a:gridCol>
                <a:gridCol w="1374263">
                  <a:extLst>
                    <a:ext uri="{9D8B030D-6E8A-4147-A177-3AD203B41FA5}">
                      <a16:colId xmlns:a16="http://schemas.microsoft.com/office/drawing/2014/main" val="2018742097"/>
                    </a:ext>
                  </a:extLst>
                </a:gridCol>
                <a:gridCol w="1374263">
                  <a:extLst>
                    <a:ext uri="{9D8B030D-6E8A-4147-A177-3AD203B41FA5}">
                      <a16:colId xmlns:a16="http://schemas.microsoft.com/office/drawing/2014/main" val="398416753"/>
                    </a:ext>
                  </a:extLst>
                </a:gridCol>
                <a:gridCol w="1374263">
                  <a:extLst>
                    <a:ext uri="{9D8B030D-6E8A-4147-A177-3AD203B41FA5}">
                      <a16:colId xmlns:a16="http://schemas.microsoft.com/office/drawing/2014/main" val="1849342431"/>
                    </a:ext>
                  </a:extLst>
                </a:gridCol>
              </a:tblGrid>
              <a:tr h="634753">
                <a:tc>
                  <a:txBody>
                    <a:bodyPr/>
                    <a:lstStyle/>
                    <a:p>
                      <a:pPr algn="ctr">
                        <a:lnSpc>
                          <a:spcPct val="115000"/>
                        </a:lnSpc>
                        <a:spcAft>
                          <a:spcPts val="1000"/>
                        </a:spcAft>
                      </a:pPr>
                      <a:r>
                        <a:rPr lang="de-CH" sz="2400">
                          <a:effectLst/>
                        </a:rPr>
                        <a:t>Variétés</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1000"/>
                        </a:spcAft>
                      </a:pPr>
                      <a:r>
                        <a:rPr lang="de-CH" sz="2400">
                          <a:effectLst/>
                        </a:rPr>
                        <a:t>Mâles</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1000"/>
                        </a:spcAft>
                      </a:pPr>
                      <a:r>
                        <a:rPr lang="de-CH" sz="2400">
                          <a:effectLst/>
                        </a:rPr>
                        <a:t>Femelles</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1000"/>
                        </a:spcAft>
                      </a:pPr>
                      <a:r>
                        <a:rPr lang="de-CH" sz="2400">
                          <a:effectLst/>
                        </a:rPr>
                        <a:t>Total</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1000"/>
                        </a:spcAft>
                      </a:pPr>
                      <a:r>
                        <a:rPr lang="de-CH" sz="2400" dirty="0">
                          <a:effectLst/>
                        </a:rPr>
                        <a:t>%</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64394444"/>
                  </a:ext>
                </a:extLst>
              </a:tr>
              <a:tr h="634753">
                <a:tc>
                  <a:txBody>
                    <a:bodyPr/>
                    <a:lstStyle/>
                    <a:p>
                      <a:pPr>
                        <a:lnSpc>
                          <a:spcPct val="115000"/>
                        </a:lnSpc>
                        <a:spcAft>
                          <a:spcPts val="1000"/>
                        </a:spcAft>
                      </a:pPr>
                      <a:r>
                        <a:rPr lang="de-CH" sz="2400">
                          <a:effectLst/>
                        </a:rPr>
                        <a:t>Bernois</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de-CH" sz="2400">
                          <a:effectLst/>
                        </a:rPr>
                        <a:t>4</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de-CH" sz="2400">
                          <a:effectLst/>
                        </a:rPr>
                        <a:t>1</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de-CH" sz="2400">
                          <a:effectLst/>
                        </a:rPr>
                        <a:t>5</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de-CH" sz="2400" dirty="0">
                          <a:effectLst/>
                        </a:rPr>
                        <a:t>4.8 %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35853032"/>
                  </a:ext>
                </a:extLst>
              </a:tr>
              <a:tr h="634753">
                <a:tc>
                  <a:txBody>
                    <a:bodyPr/>
                    <a:lstStyle/>
                    <a:p>
                      <a:pPr>
                        <a:lnSpc>
                          <a:spcPct val="115000"/>
                        </a:lnSpc>
                        <a:spcAft>
                          <a:spcPts val="1000"/>
                        </a:spcAft>
                      </a:pPr>
                      <a:r>
                        <a:rPr lang="de-CH" sz="2400">
                          <a:effectLst/>
                        </a:rPr>
                        <a:t>Jura</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de-CH" sz="2400">
                          <a:effectLst/>
                        </a:rPr>
                        <a:t>26</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de-CH" sz="2400">
                          <a:effectLst/>
                        </a:rPr>
                        <a:t>25</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de-CH" sz="2400">
                          <a:effectLst/>
                        </a:rPr>
                        <a:t>51</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de-CH" sz="2400" dirty="0">
                          <a:effectLst/>
                        </a:rPr>
                        <a:t>48.6 %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10000269"/>
                  </a:ext>
                </a:extLst>
              </a:tr>
              <a:tr h="634753">
                <a:tc>
                  <a:txBody>
                    <a:bodyPr/>
                    <a:lstStyle/>
                    <a:p>
                      <a:pPr>
                        <a:lnSpc>
                          <a:spcPct val="115000"/>
                        </a:lnSpc>
                        <a:spcAft>
                          <a:spcPts val="1000"/>
                        </a:spcAft>
                      </a:pPr>
                      <a:r>
                        <a:rPr lang="de-CH" sz="2400">
                          <a:effectLst/>
                        </a:rPr>
                        <a:t>Lucernois</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10</a:t>
                      </a:r>
                    </a:p>
                  </a:txBody>
                  <a:tcPr marL="0" marR="0" marT="0" marB="0" anchor="ctr"/>
                </a:tc>
                <a:tc>
                  <a:txBody>
                    <a:bodyPr/>
                    <a:lstStyle/>
                    <a:p>
                      <a:pPr algn="ctr">
                        <a:lnSpc>
                          <a:spcPct val="115000"/>
                        </a:lnSpc>
                        <a:spcAft>
                          <a:spcPts val="1000"/>
                        </a:spcAft>
                      </a:pPr>
                      <a:r>
                        <a:rPr lang="de-CH" sz="2400">
                          <a:effectLst/>
                        </a:rPr>
                        <a:t>15</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de-CH" sz="2400" dirty="0">
                          <a:effectLst/>
                        </a:rPr>
                        <a:t>25</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de-CH" sz="2400" dirty="0">
                          <a:effectLst/>
                        </a:rPr>
                        <a:t>23.8 %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44651178"/>
                  </a:ext>
                </a:extLst>
              </a:tr>
              <a:tr h="634753">
                <a:tc>
                  <a:txBody>
                    <a:bodyPr/>
                    <a:lstStyle/>
                    <a:p>
                      <a:pPr>
                        <a:lnSpc>
                          <a:spcPct val="115000"/>
                        </a:lnSpc>
                        <a:spcAft>
                          <a:spcPts val="1000"/>
                        </a:spcAft>
                      </a:pPr>
                      <a:r>
                        <a:rPr lang="de-CH" sz="2400">
                          <a:effectLst/>
                        </a:rPr>
                        <a:t>Schwytzois</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de-CH" sz="2400">
                          <a:effectLst/>
                        </a:rPr>
                        <a:t>12</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de-CH" sz="2400">
                          <a:effectLst/>
                        </a:rPr>
                        <a:t>12</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de-CH" sz="2400">
                          <a:effectLst/>
                        </a:rPr>
                        <a:t>24</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de-CH" sz="2400" dirty="0">
                          <a:effectLst/>
                        </a:rPr>
                        <a:t>22.8 %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06467990"/>
                  </a:ext>
                </a:extLst>
              </a:tr>
              <a:tr h="634753">
                <a:tc>
                  <a:txBody>
                    <a:bodyPr/>
                    <a:lstStyle/>
                    <a:p>
                      <a:pPr algn="ctr">
                        <a:lnSpc>
                          <a:spcPct val="115000"/>
                        </a:lnSpc>
                        <a:spcAft>
                          <a:spcPts val="1000"/>
                        </a:spcAft>
                      </a:pPr>
                      <a:r>
                        <a:rPr lang="de-CH" sz="2400">
                          <a:effectLst/>
                        </a:rPr>
                        <a:t>Total</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de-CH" sz="2400" dirty="0">
                          <a:effectLst/>
                        </a:rPr>
                        <a:t>52</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de-CH" sz="2400">
                          <a:effectLst/>
                        </a:rPr>
                        <a:t>53</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de-CH" sz="2400" dirty="0">
                          <a:effectLst/>
                        </a:rPr>
                        <a:t>105</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1000"/>
                        </a:spcAft>
                      </a:pPr>
                      <a:r>
                        <a:rPr lang="de-CH" sz="2400" dirty="0">
                          <a:effectLst/>
                        </a:rPr>
                        <a:t>100%</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26965875"/>
                  </a:ext>
                </a:extLst>
              </a:tr>
            </a:tbl>
          </a:graphicData>
        </a:graphic>
      </p:graphicFrame>
      <p:sp>
        <p:nvSpPr>
          <p:cNvPr id="6" name="Kreis: nicht ausgefüllt 5">
            <a:extLst>
              <a:ext uri="{FF2B5EF4-FFF2-40B4-BE49-F238E27FC236}">
                <a16:creationId xmlns:a16="http://schemas.microsoft.com/office/drawing/2014/main" id="{D7DAB0E2-653E-4219-965B-FF8822676C7C}"/>
              </a:ext>
            </a:extLst>
          </p:cNvPr>
          <p:cNvSpPr/>
          <p:nvPr/>
        </p:nvSpPr>
        <p:spPr>
          <a:xfrm>
            <a:off x="1806677" y="2619130"/>
            <a:ext cx="8916258" cy="920484"/>
          </a:xfrm>
          <a:prstGeom prst="donut">
            <a:avLst>
              <a:gd name="adj" fmla="val 4634"/>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chemeClr val="tx1"/>
              </a:solidFill>
            </a:endParaRPr>
          </a:p>
        </p:txBody>
      </p:sp>
      <p:pic>
        <p:nvPicPr>
          <p:cNvPr id="3074" name="Picture 2">
            <a:extLst>
              <a:ext uri="{FF2B5EF4-FFF2-40B4-BE49-F238E27FC236}">
                <a16:creationId xmlns:a16="http://schemas.microsoft.com/office/drawing/2014/main" id="{646EC9D1-6B91-487E-9B00-5969D36FD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565" y="2587114"/>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042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feld 2">
            <a:extLst>
              <a:ext uri="{FF2B5EF4-FFF2-40B4-BE49-F238E27FC236}">
                <a16:creationId xmlns:a16="http://schemas.microsoft.com/office/drawing/2014/main" id="{205BA1C8-3972-4BBF-B2D8-7FADDB07F8CE}"/>
              </a:ext>
            </a:extLst>
          </p:cNvPr>
          <p:cNvSpPr txBox="1"/>
          <p:nvPr/>
        </p:nvSpPr>
        <p:spPr>
          <a:xfrm>
            <a:off x="640080" y="2872899"/>
            <a:ext cx="4243589" cy="3320668"/>
          </a:xfrm>
          <a:prstGeom prst="rect">
            <a:avLst/>
          </a:prstGeom>
        </p:spPr>
        <p:txBody>
          <a:bodyPr vert="horz" lIns="91440" tIns="45720" rIns="91440" bIns="45720" rtlCol="0">
            <a:normAutofit/>
          </a:bodyPr>
          <a:lstStyle/>
          <a:p>
            <a:pPr>
              <a:lnSpc>
                <a:spcPct val="90000"/>
              </a:lnSpc>
              <a:spcAft>
                <a:spcPts val="1000"/>
              </a:spcAft>
            </a:pPr>
            <a:r>
              <a:rPr lang="en-US" sz="2200" b="1" dirty="0" err="1">
                <a:effectLst/>
              </a:rPr>
              <a:t>Erfolglose</a:t>
            </a:r>
            <a:r>
              <a:rPr lang="en-US" sz="2200" b="1" dirty="0">
                <a:effectLst/>
              </a:rPr>
              <a:t> </a:t>
            </a:r>
            <a:r>
              <a:rPr lang="en-US" sz="2200" b="1" dirty="0" err="1">
                <a:effectLst/>
              </a:rPr>
              <a:t>Deckakte</a:t>
            </a:r>
            <a:r>
              <a:rPr lang="en-US" sz="2200" b="1" dirty="0">
                <a:effectLst/>
              </a:rPr>
              <a:t> / </a:t>
            </a:r>
            <a:r>
              <a:rPr lang="en-US" sz="2200" b="1" dirty="0" err="1">
                <a:effectLst/>
              </a:rPr>
              <a:t>Saillies</a:t>
            </a:r>
            <a:r>
              <a:rPr lang="en-US" sz="2200" b="1" dirty="0">
                <a:effectLst/>
              </a:rPr>
              <a:t> sans suite / Monte senza </a:t>
            </a:r>
            <a:r>
              <a:rPr lang="en-US" sz="2200" b="1" dirty="0" err="1">
                <a:effectLst/>
              </a:rPr>
              <a:t>esito</a:t>
            </a:r>
            <a:r>
              <a:rPr lang="en-US" sz="2200" b="1" dirty="0">
                <a:effectLst/>
              </a:rPr>
              <a:t> :</a:t>
            </a:r>
          </a:p>
          <a:p>
            <a:pPr>
              <a:lnSpc>
                <a:spcPct val="90000"/>
              </a:lnSpc>
              <a:spcAft>
                <a:spcPts val="1000"/>
              </a:spcAft>
            </a:pPr>
            <a:endParaRPr lang="en-US" sz="2200" dirty="0">
              <a:effectLst/>
            </a:endParaRPr>
          </a:p>
          <a:p>
            <a:pPr>
              <a:lnSpc>
                <a:spcPct val="90000"/>
              </a:lnSpc>
              <a:spcAft>
                <a:spcPts val="1000"/>
              </a:spcAft>
            </a:pPr>
            <a:r>
              <a:rPr lang="en-US" sz="2200" b="1" dirty="0">
                <a:effectLst/>
              </a:rPr>
              <a:t>6 o. 27.3 %</a:t>
            </a:r>
            <a:endParaRPr lang="en-US" sz="2200" dirty="0">
              <a:effectLst/>
            </a:endParaRPr>
          </a:p>
          <a:p>
            <a:pPr>
              <a:lnSpc>
                <a:spcPct val="90000"/>
              </a:lnSpc>
              <a:spcAft>
                <a:spcPts val="1000"/>
              </a:spcAft>
            </a:pPr>
            <a:r>
              <a:rPr lang="en-US" sz="2200" dirty="0">
                <a:effectLst/>
              </a:rPr>
              <a:t> </a:t>
            </a:r>
          </a:p>
        </p:txBody>
      </p:sp>
      <p:pic>
        <p:nvPicPr>
          <p:cNvPr id="4098" name="Picture 2" descr="Traurig - Kostenlose smileys Icons">
            <a:extLst>
              <a:ext uri="{FF2B5EF4-FFF2-40B4-BE49-F238E27FC236}">
                <a16:creationId xmlns:a16="http://schemas.microsoft.com/office/drawing/2014/main" id="{F34E82C0-5291-44BE-BD65-E9A6DDEC79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 r="-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391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B6F31D-3D97-4997-A574-010949139518}"/>
              </a:ext>
            </a:extLst>
          </p:cNvPr>
          <p:cNvSpPr>
            <a:spLocks noGrp="1"/>
          </p:cNvSpPr>
          <p:nvPr>
            <p:ph type="title"/>
          </p:nvPr>
        </p:nvSpPr>
        <p:spPr/>
        <p:txBody>
          <a:bodyPr>
            <a:normAutofit/>
          </a:bodyPr>
          <a:lstStyle/>
          <a:p>
            <a:r>
              <a:rPr lang="fr-CH" sz="2400" b="1" dirty="0">
                <a:effectLst/>
                <a:latin typeface="Verdana" panose="020B0604030504040204" pitchFamily="34" charset="0"/>
                <a:ea typeface="Calibri" panose="020F0502020204030204" pitchFamily="34" charset="0"/>
                <a:cs typeface="Times New Roman" panose="02020603050405020304" pitchFamily="18" charset="0"/>
              </a:rPr>
              <a:t>Nombre de portées par canton / </a:t>
            </a:r>
            <a:r>
              <a:rPr lang="fr-CH" sz="2400" b="1" dirty="0" err="1">
                <a:effectLst/>
                <a:latin typeface="Verdana" panose="020B0604030504040204" pitchFamily="34" charset="0"/>
                <a:ea typeface="Calibri" panose="020F0502020204030204" pitchFamily="34" charset="0"/>
                <a:cs typeface="Times New Roman" panose="02020603050405020304" pitchFamily="18" charset="0"/>
              </a:rPr>
              <a:t>Anzahl</a:t>
            </a:r>
            <a:r>
              <a:rPr lang="fr-CH" sz="2400" b="1" dirty="0">
                <a:effectLst/>
                <a:latin typeface="Verdana" panose="020B0604030504040204" pitchFamily="34" charset="0"/>
                <a:ea typeface="Calibri" panose="020F0502020204030204" pitchFamily="34" charset="0"/>
                <a:cs typeface="Times New Roman" panose="02020603050405020304" pitchFamily="18" charset="0"/>
              </a:rPr>
              <a:t> </a:t>
            </a:r>
            <a:r>
              <a:rPr lang="fr-CH" sz="2400" b="1" dirty="0" err="1">
                <a:effectLst/>
                <a:latin typeface="Verdana" panose="020B0604030504040204" pitchFamily="34" charset="0"/>
                <a:ea typeface="Calibri" panose="020F0502020204030204" pitchFamily="34" charset="0"/>
                <a:cs typeface="Times New Roman" panose="02020603050405020304" pitchFamily="18" charset="0"/>
              </a:rPr>
              <a:t>Würfe</a:t>
            </a:r>
            <a:r>
              <a:rPr lang="fr-CH" sz="2400" b="1" dirty="0">
                <a:effectLst/>
                <a:latin typeface="Verdana" panose="020B0604030504040204" pitchFamily="34" charset="0"/>
                <a:ea typeface="Calibri" panose="020F0502020204030204" pitchFamily="34" charset="0"/>
                <a:cs typeface="Times New Roman" panose="02020603050405020304" pitchFamily="18" charset="0"/>
              </a:rPr>
              <a:t> pro </a:t>
            </a:r>
            <a:r>
              <a:rPr lang="fr-CH" sz="2400" b="1" dirty="0" err="1">
                <a:effectLst/>
                <a:latin typeface="Verdana" panose="020B0604030504040204" pitchFamily="34" charset="0"/>
                <a:ea typeface="Calibri" panose="020F0502020204030204" pitchFamily="34" charset="0"/>
                <a:cs typeface="Times New Roman" panose="02020603050405020304" pitchFamily="18" charset="0"/>
              </a:rPr>
              <a:t>Kanton</a:t>
            </a:r>
            <a:endParaRPr lang="de-CH" sz="2400" dirty="0"/>
          </a:p>
        </p:txBody>
      </p:sp>
      <p:graphicFrame>
        <p:nvGraphicFramePr>
          <p:cNvPr id="7" name="Inhaltsplatzhalter 6">
            <a:extLst>
              <a:ext uri="{FF2B5EF4-FFF2-40B4-BE49-F238E27FC236}">
                <a16:creationId xmlns:a16="http://schemas.microsoft.com/office/drawing/2014/main" id="{65BAF39F-513A-46C3-8759-99C766F58435}"/>
              </a:ext>
            </a:extLst>
          </p:cNvPr>
          <p:cNvGraphicFramePr>
            <a:graphicFrameLocks noGrp="1"/>
          </p:cNvGraphicFramePr>
          <p:nvPr>
            <p:ph idx="1"/>
            <p:extLst>
              <p:ext uri="{D42A27DB-BD31-4B8C-83A1-F6EECF244321}">
                <p14:modId xmlns:p14="http://schemas.microsoft.com/office/powerpoint/2010/main" val="2125921716"/>
              </p:ext>
            </p:extLst>
          </p:nvPr>
        </p:nvGraphicFramePr>
        <p:xfrm>
          <a:off x="530941" y="1570703"/>
          <a:ext cx="11393130" cy="4922172"/>
        </p:xfrm>
        <a:graphic>
          <a:graphicData uri="http://schemas.openxmlformats.org/drawingml/2006/table">
            <a:tbl>
              <a:tblPr/>
              <a:tblGrid>
                <a:gridCol w="1898855">
                  <a:extLst>
                    <a:ext uri="{9D8B030D-6E8A-4147-A177-3AD203B41FA5}">
                      <a16:colId xmlns:a16="http://schemas.microsoft.com/office/drawing/2014/main" val="1701996788"/>
                    </a:ext>
                  </a:extLst>
                </a:gridCol>
                <a:gridCol w="1898855">
                  <a:extLst>
                    <a:ext uri="{9D8B030D-6E8A-4147-A177-3AD203B41FA5}">
                      <a16:colId xmlns:a16="http://schemas.microsoft.com/office/drawing/2014/main" val="2788858616"/>
                    </a:ext>
                  </a:extLst>
                </a:gridCol>
                <a:gridCol w="1898855">
                  <a:extLst>
                    <a:ext uri="{9D8B030D-6E8A-4147-A177-3AD203B41FA5}">
                      <a16:colId xmlns:a16="http://schemas.microsoft.com/office/drawing/2014/main" val="1439479393"/>
                    </a:ext>
                  </a:extLst>
                </a:gridCol>
                <a:gridCol w="1898855">
                  <a:extLst>
                    <a:ext uri="{9D8B030D-6E8A-4147-A177-3AD203B41FA5}">
                      <a16:colId xmlns:a16="http://schemas.microsoft.com/office/drawing/2014/main" val="2891233015"/>
                    </a:ext>
                  </a:extLst>
                </a:gridCol>
                <a:gridCol w="1828800">
                  <a:extLst>
                    <a:ext uri="{9D8B030D-6E8A-4147-A177-3AD203B41FA5}">
                      <a16:colId xmlns:a16="http://schemas.microsoft.com/office/drawing/2014/main" val="1488230278"/>
                    </a:ext>
                  </a:extLst>
                </a:gridCol>
                <a:gridCol w="1968910">
                  <a:extLst>
                    <a:ext uri="{9D8B030D-6E8A-4147-A177-3AD203B41FA5}">
                      <a16:colId xmlns:a16="http://schemas.microsoft.com/office/drawing/2014/main" val="988318426"/>
                    </a:ext>
                  </a:extLst>
                </a:gridCol>
              </a:tblGrid>
              <a:tr h="546908">
                <a:tc>
                  <a:txBody>
                    <a:bodyPr/>
                    <a:lstStyle/>
                    <a:p>
                      <a:pPr algn="ctr">
                        <a:lnSpc>
                          <a:spcPct val="115000"/>
                        </a:lnSpc>
                        <a:spcAft>
                          <a:spcPts val="1000"/>
                        </a:spcAft>
                      </a:pPr>
                      <a:r>
                        <a:rPr lang="fr-FR" sz="2400" b="1" dirty="0">
                          <a:effectLst/>
                          <a:latin typeface="Verdana" panose="020B0604030504040204" pitchFamily="34" charset="0"/>
                          <a:ea typeface="Times New Roman" panose="02020603050405020304" pitchFamily="18" charset="0"/>
                          <a:cs typeface="Arial" panose="020B0604020202020204" pitchFamily="34" charset="0"/>
                        </a:rPr>
                        <a:t>Canton</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1000"/>
                        </a:spcAft>
                      </a:pPr>
                      <a:r>
                        <a:rPr lang="fr-FR" sz="2400" b="1">
                          <a:solidFill>
                            <a:srgbClr val="000000"/>
                          </a:solidFill>
                          <a:effectLst/>
                          <a:latin typeface="Verdana" panose="020B0604030504040204" pitchFamily="34" charset="0"/>
                          <a:ea typeface="Times New Roman" panose="02020603050405020304" pitchFamily="18" charset="0"/>
                          <a:cs typeface="Arial" panose="020B0604020202020204" pitchFamily="34" charset="0"/>
                        </a:rPr>
                        <a:t>Total</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1000"/>
                        </a:spcAft>
                      </a:pPr>
                      <a:r>
                        <a:rPr lang="fr-FR" sz="2400" b="1">
                          <a:solidFill>
                            <a:srgbClr val="000000"/>
                          </a:solidFill>
                          <a:effectLst/>
                          <a:latin typeface="Verdana" panose="020B0604030504040204" pitchFamily="34" charset="0"/>
                          <a:ea typeface="Times New Roman" panose="02020603050405020304" pitchFamily="18" charset="0"/>
                          <a:cs typeface="Arial" panose="020B0604020202020204" pitchFamily="34" charset="0"/>
                        </a:rPr>
                        <a:t>Bernois</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1000"/>
                        </a:spcAft>
                      </a:pPr>
                      <a:r>
                        <a:rPr lang="fr-FR" sz="2400" b="1">
                          <a:solidFill>
                            <a:srgbClr val="000000"/>
                          </a:solidFill>
                          <a:effectLst/>
                          <a:latin typeface="Verdana" panose="020B0604030504040204" pitchFamily="34" charset="0"/>
                          <a:ea typeface="Times New Roman" panose="02020603050405020304" pitchFamily="18" charset="0"/>
                          <a:cs typeface="Arial" panose="020B0604020202020204" pitchFamily="34" charset="0"/>
                        </a:rPr>
                        <a:t>Jura</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1000"/>
                        </a:spcAft>
                      </a:pPr>
                      <a:r>
                        <a:rPr lang="en-GB" sz="2400" b="1">
                          <a:solidFill>
                            <a:srgbClr val="000000"/>
                          </a:solidFill>
                          <a:effectLst/>
                          <a:latin typeface="Verdana" panose="020B0604030504040204" pitchFamily="34" charset="0"/>
                          <a:ea typeface="Times New Roman" panose="02020603050405020304" pitchFamily="18" charset="0"/>
                          <a:cs typeface="Arial" panose="020B0604020202020204" pitchFamily="34" charset="0"/>
                        </a:rPr>
                        <a:t>Lucernois</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1000"/>
                        </a:spcAft>
                      </a:pPr>
                      <a:r>
                        <a:rPr lang="en-GB" sz="2400" b="1">
                          <a:solidFill>
                            <a:srgbClr val="000000"/>
                          </a:solidFill>
                          <a:effectLst/>
                          <a:latin typeface="Verdana" panose="020B0604030504040204" pitchFamily="34" charset="0"/>
                          <a:ea typeface="Times New Roman" panose="02020603050405020304" pitchFamily="18" charset="0"/>
                          <a:cs typeface="Arial" panose="020B0604020202020204" pitchFamily="34" charset="0"/>
                        </a:rPr>
                        <a:t>Schwytzois</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3454031461"/>
                  </a:ext>
                </a:extLst>
              </a:tr>
              <a:tr h="546908">
                <a:tc>
                  <a:txBody>
                    <a:bodyPr/>
                    <a:lstStyle/>
                    <a:p>
                      <a:pPr algn="ctr">
                        <a:lnSpc>
                          <a:spcPct val="115000"/>
                        </a:lnSpc>
                        <a:spcAft>
                          <a:spcPts val="1000"/>
                        </a:spcAft>
                      </a:pPr>
                      <a:r>
                        <a:rPr lang="de-CH" sz="24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GR</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de-CH" sz="240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5</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de-CH" sz="240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1</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de-CH" sz="240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3</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de-CH" sz="240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1</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de-CH" sz="2400">
                          <a:effectLst/>
                          <a:latin typeface="Verdana" panose="020B0604030504040204" pitchFamily="34" charset="0"/>
                          <a:ea typeface="Times New Roman" panose="02020603050405020304" pitchFamily="18" charset="0"/>
                          <a:cs typeface="Arial" panose="020B0604020202020204" pitchFamily="34" charset="0"/>
                        </a:rPr>
                        <a:t> </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25828280"/>
                  </a:ext>
                </a:extLst>
              </a:tr>
              <a:tr h="546908">
                <a:tc>
                  <a:txBody>
                    <a:bodyPr/>
                    <a:lstStyle/>
                    <a:p>
                      <a:pPr algn="ctr">
                        <a:lnSpc>
                          <a:spcPct val="115000"/>
                        </a:lnSpc>
                        <a:spcAft>
                          <a:spcPts val="1000"/>
                        </a:spcAft>
                      </a:pPr>
                      <a:r>
                        <a:rPr lang="de-CH" sz="24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VS</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1000"/>
                        </a:spcAft>
                      </a:pPr>
                      <a:r>
                        <a:rPr lang="de-CH" sz="24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4</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1000"/>
                        </a:spcAft>
                      </a:pPr>
                      <a:r>
                        <a:rPr lang="de-CH" sz="2400">
                          <a:effectLst/>
                          <a:latin typeface="Verdana" panose="020B0604030504040204" pitchFamily="34" charset="0"/>
                          <a:ea typeface="Times New Roman" panose="02020603050405020304" pitchFamily="18" charset="0"/>
                          <a:cs typeface="Arial" panose="020B0604020202020204" pitchFamily="34" charset="0"/>
                        </a:rPr>
                        <a:t> </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1000"/>
                        </a:spcAft>
                      </a:pPr>
                      <a:r>
                        <a:rPr lang="de-CH" sz="2400">
                          <a:effectLst/>
                          <a:latin typeface="Verdana" panose="020B0604030504040204" pitchFamily="34" charset="0"/>
                          <a:ea typeface="Times New Roman" panose="02020603050405020304" pitchFamily="18" charset="0"/>
                          <a:cs typeface="Arial" panose="020B0604020202020204" pitchFamily="34" charset="0"/>
                        </a:rPr>
                        <a:t> </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1000"/>
                        </a:spcAft>
                      </a:pPr>
                      <a:r>
                        <a:rPr lang="de-CH" sz="24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3</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15000"/>
                        </a:lnSpc>
                        <a:spcAft>
                          <a:spcPts val="1000"/>
                        </a:spcAft>
                      </a:pPr>
                      <a:r>
                        <a:rPr lang="de-CH" sz="240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1</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213318191"/>
                  </a:ext>
                </a:extLst>
              </a:tr>
              <a:tr h="546908">
                <a:tc>
                  <a:txBody>
                    <a:bodyPr/>
                    <a:lstStyle/>
                    <a:p>
                      <a:pPr algn="ctr">
                        <a:lnSpc>
                          <a:spcPct val="115000"/>
                        </a:lnSpc>
                        <a:spcAft>
                          <a:spcPts val="1000"/>
                        </a:spcAft>
                      </a:pPr>
                      <a:r>
                        <a:rPr lang="de-CH" sz="24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LU</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de-CH" sz="240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3</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de-CH" sz="2400">
                          <a:effectLst/>
                          <a:latin typeface="Verdana" panose="020B0604030504040204" pitchFamily="34" charset="0"/>
                          <a:ea typeface="Times New Roman" panose="02020603050405020304" pitchFamily="18" charset="0"/>
                          <a:cs typeface="Arial" panose="020B0604020202020204" pitchFamily="34" charset="0"/>
                        </a:rPr>
                        <a:t> </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de-CH" sz="240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1</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de-CH" sz="240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1</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de-CH" sz="240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1</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41073466"/>
                  </a:ext>
                </a:extLst>
              </a:tr>
              <a:tr h="546908">
                <a:tc>
                  <a:txBody>
                    <a:bodyPr/>
                    <a:lstStyle/>
                    <a:p>
                      <a:pPr algn="ctr">
                        <a:lnSpc>
                          <a:spcPct val="115000"/>
                        </a:lnSpc>
                        <a:spcAft>
                          <a:spcPts val="1000"/>
                        </a:spcAft>
                      </a:pPr>
                      <a:r>
                        <a:rPr lang="de-CH" sz="240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SZ</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de-CH" sz="2400" dirty="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2</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de-CH" sz="2400">
                          <a:effectLst/>
                          <a:latin typeface="Verdana" panose="020B0604030504040204" pitchFamily="34" charset="0"/>
                          <a:ea typeface="Times New Roman" panose="02020603050405020304" pitchFamily="18" charset="0"/>
                          <a:cs typeface="Arial" panose="020B0604020202020204" pitchFamily="34" charset="0"/>
                        </a:rPr>
                        <a:t> </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de-CH" sz="2400">
                          <a:effectLst/>
                          <a:latin typeface="Verdana" panose="020B0604030504040204" pitchFamily="34" charset="0"/>
                          <a:ea typeface="Times New Roman" panose="02020603050405020304" pitchFamily="18" charset="0"/>
                          <a:cs typeface="Arial" panose="020B0604020202020204" pitchFamily="34" charset="0"/>
                        </a:rPr>
                        <a:t> </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de-CH" sz="240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1</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de-CH" sz="2400">
                          <a:solidFill>
                            <a:srgbClr val="000000"/>
                          </a:solidFill>
                          <a:effectLst/>
                          <a:latin typeface="Verdana" panose="020B0604030504040204" pitchFamily="34" charset="0"/>
                          <a:ea typeface="Times New Roman" panose="02020603050405020304" pitchFamily="18" charset="0"/>
                          <a:cs typeface="Arial" panose="020B0604020202020204" pitchFamily="34" charset="0"/>
                        </a:rPr>
                        <a:t>1</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2004486"/>
                  </a:ext>
                </a:extLst>
              </a:tr>
              <a:tr h="546908">
                <a:tc>
                  <a:txBody>
                    <a:bodyPr/>
                    <a:lstStyle/>
                    <a:p>
                      <a:pPr algn="ctr">
                        <a:lnSpc>
                          <a:spcPct val="115000"/>
                        </a:lnSpc>
                        <a:spcAft>
                          <a:spcPts val="1000"/>
                        </a:spcAft>
                      </a:pPr>
                      <a:r>
                        <a:rPr lang="de-CH" sz="2400">
                          <a:effectLst/>
                          <a:latin typeface="Verdana" panose="020B0604030504040204" pitchFamily="34" charset="0"/>
                          <a:ea typeface="Times New Roman" panose="02020603050405020304" pitchFamily="18" charset="0"/>
                          <a:cs typeface="Arial" panose="020B0604020202020204" pitchFamily="34" charset="0"/>
                        </a:rPr>
                        <a:t>BE</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CH" sz="2400" dirty="0">
                          <a:effectLst/>
                          <a:latin typeface="Verdana" panose="020B0604030504040204" pitchFamily="34" charset="0"/>
                          <a:ea typeface="Times New Roman" panose="02020603050405020304" pitchFamily="18" charset="0"/>
                          <a:cs typeface="Arial" panose="020B0604020202020204" pitchFamily="34" charset="0"/>
                        </a:rPr>
                        <a:t>1</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CH" sz="2400">
                          <a:effectLst/>
                          <a:latin typeface="Verdana" panose="020B0604030504040204" pitchFamily="34" charset="0"/>
                          <a:ea typeface="Times New Roman" panose="02020603050405020304" pitchFamily="18" charset="0"/>
                          <a:cs typeface="Arial" panose="020B0604020202020204" pitchFamily="34" charset="0"/>
                        </a:rPr>
                        <a:t> </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CH" sz="2400">
                          <a:effectLst/>
                          <a:latin typeface="Verdana" panose="020B0604030504040204" pitchFamily="34" charset="0"/>
                          <a:ea typeface="Times New Roman" panose="02020603050405020304" pitchFamily="18" charset="0"/>
                          <a:cs typeface="Arial" panose="020B0604020202020204" pitchFamily="34" charset="0"/>
                        </a:rPr>
                        <a:t>1</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CH" sz="2400">
                          <a:effectLst/>
                          <a:latin typeface="Verdana" panose="020B0604030504040204" pitchFamily="34" charset="0"/>
                          <a:ea typeface="Times New Roman" panose="02020603050405020304" pitchFamily="18" charset="0"/>
                          <a:cs typeface="Arial" panose="020B0604020202020204" pitchFamily="34" charset="0"/>
                        </a:rPr>
                        <a:t> </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CH" sz="2400">
                          <a:effectLst/>
                          <a:latin typeface="Verdana" panose="020B0604030504040204" pitchFamily="34" charset="0"/>
                          <a:ea typeface="Times New Roman" panose="02020603050405020304" pitchFamily="18" charset="0"/>
                          <a:cs typeface="Arial" panose="020B0604020202020204" pitchFamily="34" charset="0"/>
                        </a:rPr>
                        <a:t> </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503393"/>
                  </a:ext>
                </a:extLst>
              </a:tr>
              <a:tr h="546908">
                <a:tc>
                  <a:txBody>
                    <a:bodyPr/>
                    <a:lstStyle/>
                    <a:p>
                      <a:pPr algn="ctr">
                        <a:lnSpc>
                          <a:spcPct val="115000"/>
                        </a:lnSpc>
                        <a:spcAft>
                          <a:spcPts val="1000"/>
                        </a:spcAft>
                      </a:pPr>
                      <a:r>
                        <a:rPr lang="de-CH" sz="2400">
                          <a:effectLst/>
                          <a:latin typeface="Verdana" panose="020B0604030504040204" pitchFamily="34" charset="0"/>
                          <a:ea typeface="Times New Roman" panose="02020603050405020304" pitchFamily="18" charset="0"/>
                          <a:cs typeface="Arial" panose="020B0604020202020204" pitchFamily="34" charset="0"/>
                        </a:rPr>
                        <a:t>JU</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CH" sz="2400" dirty="0">
                          <a:effectLst/>
                          <a:latin typeface="Verdana" panose="020B0604030504040204" pitchFamily="34" charset="0"/>
                          <a:ea typeface="Times New Roman" panose="02020603050405020304" pitchFamily="18" charset="0"/>
                          <a:cs typeface="Arial" panose="020B0604020202020204" pitchFamily="34" charset="0"/>
                        </a:rPr>
                        <a:t>1</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CH" sz="2400" dirty="0">
                          <a:effectLst/>
                          <a:latin typeface="Verdana" panose="020B0604030504040204" pitchFamily="34" charset="0"/>
                          <a:ea typeface="Times New Roman" panose="02020603050405020304" pitchFamily="18" charset="0"/>
                          <a:cs typeface="Arial" panose="020B0604020202020204" pitchFamily="34" charset="0"/>
                        </a:rPr>
                        <a:t>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CH" sz="2400">
                          <a:effectLst/>
                          <a:latin typeface="Verdana" panose="020B0604030504040204" pitchFamily="34" charset="0"/>
                          <a:ea typeface="Times New Roman" panose="02020603050405020304" pitchFamily="18" charset="0"/>
                          <a:cs typeface="Arial" panose="020B0604020202020204" pitchFamily="34" charset="0"/>
                        </a:rPr>
                        <a:t>1</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CH" sz="2400">
                          <a:effectLst/>
                          <a:latin typeface="Verdana" panose="020B0604030504040204" pitchFamily="34" charset="0"/>
                          <a:ea typeface="Times New Roman" panose="02020603050405020304" pitchFamily="18" charset="0"/>
                          <a:cs typeface="Arial" panose="020B0604020202020204" pitchFamily="34" charset="0"/>
                        </a:rPr>
                        <a:t> </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CH" sz="2400">
                          <a:effectLst/>
                          <a:latin typeface="Verdana" panose="020B0604030504040204" pitchFamily="34" charset="0"/>
                          <a:ea typeface="Times New Roman" panose="02020603050405020304" pitchFamily="18" charset="0"/>
                          <a:cs typeface="Arial" panose="020B0604020202020204" pitchFamily="34" charset="0"/>
                        </a:rPr>
                        <a:t> </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214068"/>
                  </a:ext>
                </a:extLst>
              </a:tr>
              <a:tr h="546908">
                <a:tc>
                  <a:txBody>
                    <a:bodyPr/>
                    <a:lstStyle/>
                    <a:p>
                      <a:pPr algn="ctr">
                        <a:lnSpc>
                          <a:spcPct val="115000"/>
                        </a:lnSpc>
                        <a:spcAft>
                          <a:spcPts val="1000"/>
                        </a:spcAft>
                      </a:pPr>
                      <a:r>
                        <a:rPr lang="de-CH" sz="2400">
                          <a:effectLst/>
                          <a:latin typeface="Verdana" panose="020B0604030504040204" pitchFamily="34" charset="0"/>
                          <a:ea typeface="Times New Roman" panose="02020603050405020304" pitchFamily="18" charset="0"/>
                          <a:cs typeface="Arial" panose="020B0604020202020204" pitchFamily="34" charset="0"/>
                        </a:rPr>
                        <a:t>TI</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CH" sz="2400">
                          <a:effectLst/>
                          <a:latin typeface="Verdana" panose="020B0604030504040204" pitchFamily="34" charset="0"/>
                          <a:ea typeface="Times New Roman" panose="02020603050405020304" pitchFamily="18" charset="0"/>
                          <a:cs typeface="Arial" panose="020B0604020202020204" pitchFamily="34" charset="0"/>
                        </a:rPr>
                        <a:t>1</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CH" sz="2400" dirty="0">
                          <a:effectLst/>
                          <a:latin typeface="Verdana" panose="020B0604030504040204" pitchFamily="34" charset="0"/>
                          <a:ea typeface="Times New Roman" panose="02020603050405020304" pitchFamily="18" charset="0"/>
                          <a:cs typeface="Arial" panose="020B0604020202020204" pitchFamily="34" charset="0"/>
                        </a:rPr>
                        <a:t>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CH" sz="2400" dirty="0">
                          <a:effectLst/>
                          <a:latin typeface="Verdana" panose="020B0604030504040204" pitchFamily="34" charset="0"/>
                          <a:ea typeface="Times New Roman" panose="02020603050405020304" pitchFamily="18" charset="0"/>
                          <a:cs typeface="Arial" panose="020B0604020202020204" pitchFamily="34" charset="0"/>
                        </a:rPr>
                        <a:t> </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CH" sz="2400">
                          <a:effectLst/>
                          <a:latin typeface="Verdana" panose="020B0604030504040204" pitchFamily="34" charset="0"/>
                          <a:ea typeface="Times New Roman" panose="02020603050405020304" pitchFamily="18" charset="0"/>
                          <a:cs typeface="Arial" panose="020B0604020202020204" pitchFamily="34" charset="0"/>
                        </a:rPr>
                        <a:t>1</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CH" sz="2400">
                          <a:effectLst/>
                          <a:latin typeface="Verdana" panose="020B0604030504040204" pitchFamily="34" charset="0"/>
                          <a:ea typeface="Times New Roman" panose="02020603050405020304" pitchFamily="18" charset="0"/>
                          <a:cs typeface="Arial" panose="020B0604020202020204" pitchFamily="34" charset="0"/>
                        </a:rPr>
                        <a:t> </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126389"/>
                  </a:ext>
                </a:extLst>
              </a:tr>
              <a:tr h="546908">
                <a:tc>
                  <a:txBody>
                    <a:bodyPr/>
                    <a:lstStyle/>
                    <a:p>
                      <a:pPr algn="ctr">
                        <a:lnSpc>
                          <a:spcPct val="115000"/>
                        </a:lnSpc>
                        <a:spcAft>
                          <a:spcPts val="1000"/>
                        </a:spcAft>
                      </a:pPr>
                      <a:r>
                        <a:rPr lang="fr-FR" sz="2400" b="1">
                          <a:solidFill>
                            <a:srgbClr val="000000"/>
                          </a:solidFill>
                          <a:effectLst/>
                          <a:latin typeface="Verdana" panose="020B0604030504040204" pitchFamily="34" charset="0"/>
                          <a:ea typeface="Times New Roman" panose="02020603050405020304" pitchFamily="18" charset="0"/>
                          <a:cs typeface="Arial" panose="020B0604020202020204" pitchFamily="34" charset="0"/>
                        </a:rPr>
                        <a:t>Total</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CH" sz="2400" b="1" dirty="0">
                          <a:effectLst/>
                          <a:latin typeface="Verdana" panose="020B0604030504040204" pitchFamily="34" charset="0"/>
                          <a:ea typeface="Times New Roman" panose="02020603050405020304" pitchFamily="18" charset="0"/>
                          <a:cs typeface="Arial" panose="020B0604020202020204" pitchFamily="34" charset="0"/>
                        </a:rPr>
                        <a:t>17</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CH" sz="2400" b="1">
                          <a:effectLst/>
                          <a:latin typeface="Verdana" panose="020B0604030504040204" pitchFamily="34" charset="0"/>
                          <a:ea typeface="Times New Roman" panose="02020603050405020304" pitchFamily="18" charset="0"/>
                          <a:cs typeface="Arial" panose="020B0604020202020204" pitchFamily="34" charset="0"/>
                        </a:rPr>
                        <a:t>1</a:t>
                      </a:r>
                      <a:endParaRPr lang="de-CH"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CH" sz="2400" b="1" dirty="0">
                          <a:effectLst/>
                          <a:latin typeface="Verdana" panose="020B0604030504040204" pitchFamily="34" charset="0"/>
                          <a:ea typeface="Times New Roman" panose="02020603050405020304" pitchFamily="18" charset="0"/>
                          <a:cs typeface="Arial" panose="020B0604020202020204" pitchFamily="34" charset="0"/>
                        </a:rPr>
                        <a:t>6</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CH" sz="2400" b="1" dirty="0">
                          <a:effectLst/>
                          <a:latin typeface="Verdana" panose="020B0604030504040204" pitchFamily="34" charset="0"/>
                          <a:ea typeface="Calibri" panose="020F0502020204030204" pitchFamily="34" charset="0"/>
                          <a:cs typeface="Arial" panose="020B0604020202020204" pitchFamily="34" charset="0"/>
                        </a:rPr>
                        <a:t>7</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de-CH" sz="2400" b="1" dirty="0">
                          <a:effectLst/>
                          <a:latin typeface="Verdana" panose="020B0604030504040204" pitchFamily="34" charset="0"/>
                          <a:ea typeface="Times New Roman" panose="02020603050405020304" pitchFamily="18" charset="0"/>
                          <a:cs typeface="Arial" panose="020B0604020202020204" pitchFamily="34" charset="0"/>
                        </a:rPr>
                        <a:t>3</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0828281"/>
                  </a:ext>
                </a:extLst>
              </a:tr>
            </a:tbl>
          </a:graphicData>
        </a:graphic>
      </p:graphicFrame>
    </p:spTree>
    <p:extLst>
      <p:ext uri="{BB962C8B-B14F-4D97-AF65-F5344CB8AC3E}">
        <p14:creationId xmlns:p14="http://schemas.microsoft.com/office/powerpoint/2010/main" val="2738384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m 1">
            <a:extLst>
              <a:ext uri="{FF2B5EF4-FFF2-40B4-BE49-F238E27FC236}">
                <a16:creationId xmlns:a16="http://schemas.microsoft.com/office/drawing/2014/main" id="{2EA5B25B-7DAC-4DF9-AFB9-AB443547357D}"/>
              </a:ext>
            </a:extLst>
          </p:cNvPr>
          <p:cNvGraphicFramePr/>
          <p:nvPr>
            <p:extLst>
              <p:ext uri="{D42A27DB-BD31-4B8C-83A1-F6EECF244321}">
                <p14:modId xmlns:p14="http://schemas.microsoft.com/office/powerpoint/2010/main" val="3214618288"/>
              </p:ext>
            </p:extLst>
          </p:nvPr>
        </p:nvGraphicFramePr>
        <p:xfrm>
          <a:off x="1120477" y="1123527"/>
          <a:ext cx="9951041" cy="460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3993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elle 4">
            <a:extLst>
              <a:ext uri="{FF2B5EF4-FFF2-40B4-BE49-F238E27FC236}">
                <a16:creationId xmlns:a16="http://schemas.microsoft.com/office/drawing/2014/main" id="{B843C76A-833D-4464-8C10-4DB2D690F1D8}"/>
              </a:ext>
            </a:extLst>
          </p:cNvPr>
          <p:cNvGraphicFramePr>
            <a:graphicFrameLocks noGrp="1"/>
          </p:cNvGraphicFramePr>
          <p:nvPr>
            <p:extLst>
              <p:ext uri="{D42A27DB-BD31-4B8C-83A1-F6EECF244321}">
                <p14:modId xmlns:p14="http://schemas.microsoft.com/office/powerpoint/2010/main" val="2203843171"/>
              </p:ext>
            </p:extLst>
          </p:nvPr>
        </p:nvGraphicFramePr>
        <p:xfrm>
          <a:off x="272845" y="187137"/>
          <a:ext cx="11584859" cy="6483725"/>
        </p:xfrm>
        <a:graphic>
          <a:graphicData uri="http://schemas.openxmlformats.org/drawingml/2006/table">
            <a:tbl>
              <a:tblPr/>
              <a:tblGrid>
                <a:gridCol w="839673">
                  <a:extLst>
                    <a:ext uri="{9D8B030D-6E8A-4147-A177-3AD203B41FA5}">
                      <a16:colId xmlns:a16="http://schemas.microsoft.com/office/drawing/2014/main" val="1473241397"/>
                    </a:ext>
                  </a:extLst>
                </a:gridCol>
                <a:gridCol w="826553">
                  <a:extLst>
                    <a:ext uri="{9D8B030D-6E8A-4147-A177-3AD203B41FA5}">
                      <a16:colId xmlns:a16="http://schemas.microsoft.com/office/drawing/2014/main" val="2968569184"/>
                    </a:ext>
                  </a:extLst>
                </a:gridCol>
                <a:gridCol w="826553">
                  <a:extLst>
                    <a:ext uri="{9D8B030D-6E8A-4147-A177-3AD203B41FA5}">
                      <a16:colId xmlns:a16="http://schemas.microsoft.com/office/drawing/2014/main" val="376146245"/>
                    </a:ext>
                  </a:extLst>
                </a:gridCol>
                <a:gridCol w="826553">
                  <a:extLst>
                    <a:ext uri="{9D8B030D-6E8A-4147-A177-3AD203B41FA5}">
                      <a16:colId xmlns:a16="http://schemas.microsoft.com/office/drawing/2014/main" val="3339987587"/>
                    </a:ext>
                  </a:extLst>
                </a:gridCol>
                <a:gridCol w="826553">
                  <a:extLst>
                    <a:ext uri="{9D8B030D-6E8A-4147-A177-3AD203B41FA5}">
                      <a16:colId xmlns:a16="http://schemas.microsoft.com/office/drawing/2014/main" val="1154740868"/>
                    </a:ext>
                  </a:extLst>
                </a:gridCol>
                <a:gridCol w="826553">
                  <a:extLst>
                    <a:ext uri="{9D8B030D-6E8A-4147-A177-3AD203B41FA5}">
                      <a16:colId xmlns:a16="http://schemas.microsoft.com/office/drawing/2014/main" val="425571267"/>
                    </a:ext>
                  </a:extLst>
                </a:gridCol>
                <a:gridCol w="1397258">
                  <a:extLst>
                    <a:ext uri="{9D8B030D-6E8A-4147-A177-3AD203B41FA5}">
                      <a16:colId xmlns:a16="http://schemas.microsoft.com/office/drawing/2014/main" val="447356353"/>
                    </a:ext>
                  </a:extLst>
                </a:gridCol>
                <a:gridCol w="954973">
                  <a:extLst>
                    <a:ext uri="{9D8B030D-6E8A-4147-A177-3AD203B41FA5}">
                      <a16:colId xmlns:a16="http://schemas.microsoft.com/office/drawing/2014/main" val="661848072"/>
                    </a:ext>
                  </a:extLst>
                </a:gridCol>
                <a:gridCol w="443600">
                  <a:extLst>
                    <a:ext uri="{9D8B030D-6E8A-4147-A177-3AD203B41FA5}">
                      <a16:colId xmlns:a16="http://schemas.microsoft.com/office/drawing/2014/main" val="3404551309"/>
                    </a:ext>
                  </a:extLst>
                </a:gridCol>
                <a:gridCol w="822192">
                  <a:extLst>
                    <a:ext uri="{9D8B030D-6E8A-4147-A177-3AD203B41FA5}">
                      <a16:colId xmlns:a16="http://schemas.microsoft.com/office/drawing/2014/main" val="2920400908"/>
                    </a:ext>
                  </a:extLst>
                </a:gridCol>
                <a:gridCol w="813715">
                  <a:extLst>
                    <a:ext uri="{9D8B030D-6E8A-4147-A177-3AD203B41FA5}">
                      <a16:colId xmlns:a16="http://schemas.microsoft.com/office/drawing/2014/main" val="1621422703"/>
                    </a:ext>
                  </a:extLst>
                </a:gridCol>
                <a:gridCol w="628921">
                  <a:extLst>
                    <a:ext uri="{9D8B030D-6E8A-4147-A177-3AD203B41FA5}">
                      <a16:colId xmlns:a16="http://schemas.microsoft.com/office/drawing/2014/main" val="3861679702"/>
                    </a:ext>
                  </a:extLst>
                </a:gridCol>
                <a:gridCol w="725209">
                  <a:extLst>
                    <a:ext uri="{9D8B030D-6E8A-4147-A177-3AD203B41FA5}">
                      <a16:colId xmlns:a16="http://schemas.microsoft.com/office/drawing/2014/main" val="1975559515"/>
                    </a:ext>
                  </a:extLst>
                </a:gridCol>
                <a:gridCol w="826553">
                  <a:extLst>
                    <a:ext uri="{9D8B030D-6E8A-4147-A177-3AD203B41FA5}">
                      <a16:colId xmlns:a16="http://schemas.microsoft.com/office/drawing/2014/main" val="588864435"/>
                    </a:ext>
                  </a:extLst>
                </a:gridCol>
              </a:tblGrid>
              <a:tr h="207408">
                <a:tc gridSpan="14">
                  <a:txBody>
                    <a:bodyPr/>
                    <a:lstStyle/>
                    <a:p>
                      <a:r>
                        <a:rPr lang="de-CH" sz="2800" b="1" kern="1200" dirty="0" err="1">
                          <a:solidFill>
                            <a:schemeClr val="dk1"/>
                          </a:solidFill>
                          <a:effectLst/>
                          <a:latin typeface="+mn-lt"/>
                          <a:ea typeface="+mn-ea"/>
                          <a:cs typeface="+mn-cs"/>
                        </a:rPr>
                        <a:t>Mises-bas</a:t>
                      </a:r>
                      <a:r>
                        <a:rPr lang="de-CH" sz="2800" b="1" kern="1200" dirty="0">
                          <a:solidFill>
                            <a:schemeClr val="dk1"/>
                          </a:solidFill>
                          <a:effectLst/>
                          <a:latin typeface="+mn-lt"/>
                          <a:ea typeface="+mn-ea"/>
                          <a:cs typeface="+mn-cs"/>
                        </a:rPr>
                        <a:t> 2022</a:t>
                      </a:r>
                    </a:p>
                  </a:txBody>
                  <a:tcPr marL="42730" marR="42730" marT="21365" marB="21365" anchor="ctr">
                    <a:solidFill>
                      <a:schemeClr val="tx2">
                        <a:lumMod val="60000"/>
                        <a:lumOff val="40000"/>
                      </a:schemeClr>
                    </a:solidFill>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tc hMerge="1">
                  <a:txBody>
                    <a:bodyPr/>
                    <a:lstStyle/>
                    <a:p>
                      <a:endParaRPr lang="de-CH"/>
                    </a:p>
                  </a:txBody>
                  <a:tcPr/>
                </a:tc>
                <a:extLst>
                  <a:ext uri="{0D108BD9-81ED-4DB2-BD59-A6C34878D82A}">
                    <a16:rowId xmlns:a16="http://schemas.microsoft.com/office/drawing/2014/main" val="4129007011"/>
                  </a:ext>
                </a:extLst>
              </a:tr>
              <a:tr h="619483">
                <a:tc>
                  <a:txBody>
                    <a:bodyPr/>
                    <a:lstStyle/>
                    <a:p>
                      <a:r>
                        <a:rPr lang="de-CH" sz="1000" kern="1200" dirty="0">
                          <a:solidFill>
                            <a:schemeClr val="dk1"/>
                          </a:solidFill>
                          <a:effectLst/>
                          <a:latin typeface="+mn-lt"/>
                          <a:ea typeface="+mn-ea"/>
                          <a:cs typeface="+mn-cs"/>
                        </a:rPr>
                        <a:t>NAISSANCE</a:t>
                      </a:r>
                    </a:p>
                  </a:txBody>
                  <a:tcPr marL="42730" marR="42730" marT="21365" marB="21365" anchor="ctr">
                    <a:lnL>
                      <a:noFill/>
                    </a:lnL>
                    <a:lnR>
                      <a:noFill/>
                    </a:lnR>
                    <a:lnB>
                      <a:noFill/>
                    </a:lnB>
                    <a:solidFill>
                      <a:srgbClr val="C0C0C0"/>
                    </a:solidFill>
                  </a:tcPr>
                </a:tc>
                <a:tc>
                  <a:txBody>
                    <a:bodyPr/>
                    <a:lstStyle/>
                    <a:p>
                      <a:r>
                        <a:rPr lang="de-CH" sz="1000" kern="1200">
                          <a:solidFill>
                            <a:schemeClr val="dk1"/>
                          </a:solidFill>
                          <a:effectLst/>
                          <a:latin typeface="+mn-lt"/>
                          <a:ea typeface="+mn-ea"/>
                          <a:cs typeface="+mn-cs"/>
                        </a:rPr>
                        <a:t>ELEVEUR</a:t>
                      </a:r>
                    </a:p>
                  </a:txBody>
                  <a:tcPr marL="42730" marR="42730" marT="21365" marB="21365" anchor="ctr">
                    <a:lnL>
                      <a:noFill/>
                    </a:lnL>
                    <a:lnR>
                      <a:noFill/>
                    </a:lnR>
                    <a:lnT>
                      <a:noFill/>
                    </a:lnT>
                    <a:lnB>
                      <a:noFill/>
                    </a:lnB>
                    <a:solidFill>
                      <a:srgbClr val="C0C0C0"/>
                    </a:solidFill>
                  </a:tcPr>
                </a:tc>
                <a:tc>
                  <a:txBody>
                    <a:bodyPr/>
                    <a:lstStyle/>
                    <a:p>
                      <a:r>
                        <a:rPr lang="de-CH" sz="1000" kern="1200">
                          <a:solidFill>
                            <a:schemeClr val="dk1"/>
                          </a:solidFill>
                          <a:effectLst/>
                          <a:latin typeface="+mn-lt"/>
                          <a:ea typeface="+mn-ea"/>
                          <a:cs typeface="+mn-cs"/>
                        </a:rPr>
                        <a:t>CONTROLE</a:t>
                      </a:r>
                    </a:p>
                  </a:txBody>
                  <a:tcPr marL="42730" marR="42730" marT="21365" marB="21365" anchor="ctr">
                    <a:lnL>
                      <a:noFill/>
                    </a:lnL>
                    <a:lnR>
                      <a:noFill/>
                    </a:lnR>
                    <a:lnT>
                      <a:noFill/>
                    </a:lnT>
                    <a:lnB>
                      <a:noFill/>
                    </a:lnB>
                    <a:solidFill>
                      <a:srgbClr val="C0C0C0"/>
                    </a:solidFill>
                  </a:tcPr>
                </a:tc>
                <a:tc>
                  <a:txBody>
                    <a:bodyPr/>
                    <a:lstStyle/>
                    <a:p>
                      <a:r>
                        <a:rPr lang="de-CH" sz="1000" kern="1200">
                          <a:solidFill>
                            <a:schemeClr val="dk1"/>
                          </a:solidFill>
                          <a:effectLst/>
                          <a:latin typeface="+mn-lt"/>
                          <a:ea typeface="+mn-ea"/>
                          <a:cs typeface="+mn-cs"/>
                        </a:rPr>
                        <a:t>CONTROLEUR</a:t>
                      </a:r>
                    </a:p>
                  </a:txBody>
                  <a:tcPr marL="42730" marR="42730" marT="21365" marB="21365" anchor="ctr">
                    <a:lnL>
                      <a:noFill/>
                    </a:lnL>
                    <a:lnR>
                      <a:noFill/>
                    </a:lnR>
                    <a:lnT>
                      <a:noFill/>
                    </a:lnT>
                    <a:lnB>
                      <a:noFill/>
                    </a:lnB>
                    <a:solidFill>
                      <a:srgbClr val="C0C0C0"/>
                    </a:solidFill>
                  </a:tcPr>
                </a:tc>
                <a:tc>
                  <a:txBody>
                    <a:bodyPr/>
                    <a:lstStyle/>
                    <a:p>
                      <a:r>
                        <a:rPr lang="de-CH" sz="1000" kern="1200">
                          <a:solidFill>
                            <a:schemeClr val="dk1"/>
                          </a:solidFill>
                          <a:effectLst/>
                          <a:latin typeface="+mn-lt"/>
                          <a:ea typeface="+mn-ea"/>
                          <a:cs typeface="+mn-cs"/>
                        </a:rPr>
                        <a:t>VARIETE</a:t>
                      </a:r>
                    </a:p>
                  </a:txBody>
                  <a:tcPr marL="42730" marR="42730" marT="21365" marB="21365" anchor="ctr">
                    <a:lnL>
                      <a:noFill/>
                    </a:lnL>
                    <a:lnR>
                      <a:noFill/>
                    </a:lnR>
                    <a:lnT>
                      <a:noFill/>
                    </a:lnT>
                    <a:lnB>
                      <a:noFill/>
                    </a:lnB>
                    <a:solidFill>
                      <a:srgbClr val="C0C0C0"/>
                    </a:solidFill>
                  </a:tcPr>
                </a:tc>
                <a:tc>
                  <a:txBody>
                    <a:bodyPr/>
                    <a:lstStyle/>
                    <a:p>
                      <a:r>
                        <a:rPr lang="de-CH" sz="1000" kern="1200">
                          <a:solidFill>
                            <a:schemeClr val="dk1"/>
                          </a:solidFill>
                          <a:effectLst/>
                          <a:latin typeface="+mn-lt"/>
                          <a:ea typeface="+mn-ea"/>
                          <a:cs typeface="+mn-cs"/>
                        </a:rPr>
                        <a:t>AFFIXE</a:t>
                      </a:r>
                    </a:p>
                  </a:txBody>
                  <a:tcPr marL="42730" marR="42730" marT="21365" marB="21365" anchor="ctr">
                    <a:lnL>
                      <a:noFill/>
                    </a:lnL>
                    <a:lnR>
                      <a:noFill/>
                    </a:lnR>
                    <a:lnT>
                      <a:noFill/>
                    </a:lnT>
                    <a:lnB>
                      <a:noFill/>
                    </a:lnB>
                    <a:solidFill>
                      <a:srgbClr val="C0C0C0"/>
                    </a:solidFill>
                  </a:tcPr>
                </a:tc>
                <a:tc>
                  <a:txBody>
                    <a:bodyPr/>
                    <a:lstStyle/>
                    <a:p>
                      <a:r>
                        <a:rPr lang="de-CH" sz="1000" kern="1200">
                          <a:solidFill>
                            <a:schemeClr val="dk1"/>
                          </a:solidFill>
                          <a:effectLst/>
                          <a:latin typeface="+mn-lt"/>
                          <a:ea typeface="+mn-ea"/>
                          <a:cs typeface="+mn-cs"/>
                        </a:rPr>
                        <a:t>PARENTS</a:t>
                      </a:r>
                    </a:p>
                  </a:txBody>
                  <a:tcPr marL="42730" marR="42730" marT="21365" marB="21365" anchor="ctr">
                    <a:lnL>
                      <a:noFill/>
                    </a:lnL>
                    <a:lnR>
                      <a:noFill/>
                    </a:lnR>
                    <a:lnT>
                      <a:noFill/>
                    </a:lnT>
                    <a:lnB>
                      <a:noFill/>
                    </a:lnB>
                    <a:solidFill>
                      <a:srgbClr val="C0C0C0"/>
                    </a:solidFill>
                  </a:tcPr>
                </a:tc>
                <a:tc>
                  <a:txBody>
                    <a:bodyPr/>
                    <a:lstStyle/>
                    <a:p>
                      <a:r>
                        <a:rPr lang="de-CH" sz="1000" kern="1200">
                          <a:solidFill>
                            <a:schemeClr val="dk1"/>
                          </a:solidFill>
                          <a:effectLst/>
                          <a:latin typeface="+mn-lt"/>
                          <a:ea typeface="+mn-ea"/>
                          <a:cs typeface="+mn-cs"/>
                        </a:rPr>
                        <a:t>DOMICILE</a:t>
                      </a:r>
                    </a:p>
                  </a:txBody>
                  <a:tcPr marL="42730" marR="42730" marT="21365" marB="21365" anchor="ctr">
                    <a:lnL>
                      <a:noFill/>
                    </a:lnL>
                    <a:lnR>
                      <a:noFill/>
                    </a:lnR>
                    <a:lnT>
                      <a:noFill/>
                    </a:lnT>
                    <a:lnB>
                      <a:noFill/>
                    </a:lnB>
                    <a:solidFill>
                      <a:srgbClr val="C0C0C0"/>
                    </a:solidFill>
                  </a:tcPr>
                </a:tc>
                <a:tc>
                  <a:txBody>
                    <a:bodyPr/>
                    <a:lstStyle/>
                    <a:p>
                      <a:r>
                        <a:rPr lang="de-CH" sz="1000" kern="1200">
                          <a:solidFill>
                            <a:schemeClr val="dk1"/>
                          </a:solidFill>
                          <a:effectLst/>
                          <a:latin typeface="+mn-lt"/>
                          <a:ea typeface="+mn-ea"/>
                          <a:cs typeface="+mn-cs"/>
                        </a:rPr>
                        <a:t>CT</a:t>
                      </a:r>
                    </a:p>
                  </a:txBody>
                  <a:tcPr marL="42730" marR="42730" marT="21365" marB="21365" anchor="ctr">
                    <a:lnL>
                      <a:noFill/>
                    </a:lnL>
                    <a:lnR>
                      <a:noFill/>
                    </a:lnR>
                    <a:lnT>
                      <a:noFill/>
                    </a:lnT>
                    <a:lnB>
                      <a:noFill/>
                    </a:lnB>
                    <a:solidFill>
                      <a:srgbClr val="C0C0C0"/>
                    </a:solidFill>
                  </a:tcPr>
                </a:tc>
                <a:tc>
                  <a:txBody>
                    <a:bodyPr/>
                    <a:lstStyle/>
                    <a:p>
                      <a:r>
                        <a:rPr lang="de-CH" sz="1000" kern="1200">
                          <a:solidFill>
                            <a:schemeClr val="dk1"/>
                          </a:solidFill>
                          <a:effectLst/>
                          <a:latin typeface="+mn-lt"/>
                          <a:ea typeface="+mn-ea"/>
                          <a:cs typeface="+mn-cs"/>
                        </a:rPr>
                        <a:t>RUE</a:t>
                      </a:r>
                    </a:p>
                  </a:txBody>
                  <a:tcPr marL="42730" marR="42730" marT="21365" marB="21365" anchor="ctr">
                    <a:lnL>
                      <a:noFill/>
                    </a:lnL>
                    <a:lnR>
                      <a:noFill/>
                    </a:lnR>
                    <a:lnT>
                      <a:noFill/>
                    </a:lnT>
                    <a:lnB>
                      <a:noFill/>
                    </a:lnB>
                    <a:solidFill>
                      <a:srgbClr val="C0C0C0"/>
                    </a:solidFill>
                  </a:tcPr>
                </a:tc>
                <a:tc>
                  <a:txBody>
                    <a:bodyPr/>
                    <a:lstStyle/>
                    <a:p>
                      <a:r>
                        <a:rPr lang="de-CH" sz="1000" kern="1200">
                          <a:solidFill>
                            <a:schemeClr val="dk1"/>
                          </a:solidFill>
                          <a:effectLst/>
                          <a:latin typeface="+mn-lt"/>
                          <a:ea typeface="+mn-ea"/>
                          <a:cs typeface="+mn-cs"/>
                        </a:rPr>
                        <a:t>TELEPHONE</a:t>
                      </a:r>
                    </a:p>
                  </a:txBody>
                  <a:tcPr marL="42730" marR="42730" marT="21365" marB="21365" anchor="ctr">
                    <a:lnL>
                      <a:noFill/>
                    </a:lnL>
                    <a:lnR>
                      <a:noFill/>
                    </a:lnR>
                    <a:lnT>
                      <a:noFill/>
                    </a:lnT>
                    <a:lnB>
                      <a:noFill/>
                    </a:lnB>
                    <a:solidFill>
                      <a:srgbClr val="C0C0C0"/>
                    </a:solidFill>
                  </a:tcPr>
                </a:tc>
                <a:tc>
                  <a:txBody>
                    <a:bodyPr/>
                    <a:lstStyle/>
                    <a:p>
                      <a:r>
                        <a:rPr lang="de-CH" sz="1000" kern="1200">
                          <a:solidFill>
                            <a:schemeClr val="dk1"/>
                          </a:solidFill>
                          <a:effectLst/>
                          <a:latin typeface="+mn-lt"/>
                          <a:ea typeface="+mn-ea"/>
                          <a:cs typeface="+mn-cs"/>
                        </a:rPr>
                        <a:t>MALES</a:t>
                      </a:r>
                    </a:p>
                  </a:txBody>
                  <a:tcPr marL="42730" marR="42730" marT="21365" marB="21365" anchor="ctr">
                    <a:lnL>
                      <a:noFill/>
                    </a:lnL>
                    <a:lnR>
                      <a:noFill/>
                    </a:lnR>
                    <a:lnT>
                      <a:noFill/>
                    </a:lnT>
                    <a:lnB>
                      <a:noFill/>
                    </a:lnB>
                    <a:solidFill>
                      <a:srgbClr val="C0C0C0"/>
                    </a:solidFill>
                  </a:tcPr>
                </a:tc>
                <a:tc>
                  <a:txBody>
                    <a:bodyPr/>
                    <a:lstStyle/>
                    <a:p>
                      <a:r>
                        <a:rPr lang="de-CH" sz="1000" kern="1200">
                          <a:solidFill>
                            <a:schemeClr val="dk1"/>
                          </a:solidFill>
                          <a:effectLst/>
                          <a:latin typeface="+mn-lt"/>
                          <a:ea typeface="+mn-ea"/>
                          <a:cs typeface="+mn-cs"/>
                        </a:rPr>
                        <a:t>FEMELLES</a:t>
                      </a:r>
                    </a:p>
                  </a:txBody>
                  <a:tcPr marL="42730" marR="42730" marT="21365" marB="21365" anchor="ctr">
                    <a:lnL>
                      <a:noFill/>
                    </a:lnL>
                    <a:lnR>
                      <a:noFill/>
                    </a:lnR>
                    <a:lnT>
                      <a:noFill/>
                    </a:lnT>
                    <a:lnB>
                      <a:noFill/>
                    </a:lnB>
                    <a:solidFill>
                      <a:srgbClr val="C0C0C0"/>
                    </a:solidFill>
                  </a:tcPr>
                </a:tc>
                <a:tc>
                  <a:txBody>
                    <a:bodyPr/>
                    <a:lstStyle/>
                    <a:p>
                      <a:r>
                        <a:rPr lang="de-CH" sz="1000" kern="1200" dirty="0">
                          <a:solidFill>
                            <a:schemeClr val="dk1"/>
                          </a:solidFill>
                          <a:effectLst/>
                          <a:latin typeface="+mn-lt"/>
                          <a:ea typeface="+mn-ea"/>
                          <a:cs typeface="+mn-cs"/>
                        </a:rPr>
                        <a:t>EMAIL</a:t>
                      </a:r>
                    </a:p>
                  </a:txBody>
                  <a:tcPr marL="42730" marR="42730" marT="21365" marB="21365" anchor="ctr">
                    <a:lnL>
                      <a:noFill/>
                    </a:lnL>
                    <a:lnR>
                      <a:noFill/>
                    </a:lnR>
                    <a:lnT>
                      <a:noFill/>
                    </a:lnT>
                    <a:lnB>
                      <a:noFill/>
                    </a:lnB>
                    <a:solidFill>
                      <a:srgbClr val="C0C0C0"/>
                    </a:solidFill>
                  </a:tcPr>
                </a:tc>
                <a:extLst>
                  <a:ext uri="{0D108BD9-81ED-4DB2-BD59-A6C34878D82A}">
                    <a16:rowId xmlns:a16="http://schemas.microsoft.com/office/drawing/2014/main" val="1691152054"/>
                  </a:ext>
                </a:extLst>
              </a:tr>
              <a:tr h="811057">
                <a:tc>
                  <a:txBody>
                    <a:bodyPr/>
                    <a:lstStyle/>
                    <a:p>
                      <a:pPr algn="r"/>
                      <a:r>
                        <a:rPr lang="de-CH" sz="1200" kern="1200" dirty="0">
                          <a:solidFill>
                            <a:schemeClr val="dk1"/>
                          </a:solidFill>
                          <a:effectLst/>
                          <a:latin typeface="+mn-lt"/>
                          <a:ea typeface="+mn-ea"/>
                          <a:cs typeface="+mn-cs"/>
                        </a:rPr>
                        <a:t>06.03.2022</a:t>
                      </a:r>
                    </a:p>
                  </a:txBody>
                  <a:tcPr marL="42730" marR="42730" marT="21365" marB="21365">
                    <a:lnL>
                      <a:noFill/>
                    </a:lnL>
                    <a:lnR>
                      <a:noFill/>
                    </a:lnR>
                    <a:lnT>
                      <a:noFill/>
                    </a:lnT>
                    <a:lnB>
                      <a:noFill/>
                    </a:lnB>
                    <a:solidFill>
                      <a:srgbClr val="FFFFFF"/>
                    </a:solidFill>
                  </a:tcPr>
                </a:tc>
                <a:tc>
                  <a:txBody>
                    <a:bodyPr/>
                    <a:lstStyle/>
                    <a:p>
                      <a:r>
                        <a:rPr lang="de-CH" sz="1200" kern="1200" dirty="0">
                          <a:solidFill>
                            <a:schemeClr val="dk1"/>
                          </a:solidFill>
                          <a:effectLst/>
                          <a:latin typeface="+mn-lt"/>
                          <a:ea typeface="+mn-ea"/>
                          <a:cs typeface="+mn-cs"/>
                        </a:rPr>
                        <a:t>Keller Fritz</a:t>
                      </a:r>
                    </a:p>
                  </a:txBody>
                  <a:tcPr marL="42730" marR="42730" marT="21365" marB="21365">
                    <a:lnL>
                      <a:noFill/>
                    </a:lnL>
                    <a:lnR>
                      <a:noFill/>
                    </a:lnR>
                    <a:lnT>
                      <a:noFill/>
                    </a:lnT>
                    <a:lnB>
                      <a:noFill/>
                    </a:lnB>
                    <a:solidFill>
                      <a:srgbClr val="FFFFFF"/>
                    </a:solidFill>
                  </a:tcPr>
                </a:tc>
                <a:tc>
                  <a:txBody>
                    <a:bodyPr/>
                    <a:lstStyle/>
                    <a:p>
                      <a:pPr algn="r"/>
                      <a:r>
                        <a:rPr lang="de-CH" sz="1200" kern="1200">
                          <a:solidFill>
                            <a:schemeClr val="dk1"/>
                          </a:solidFill>
                          <a:effectLst/>
                          <a:latin typeface="+mn-lt"/>
                          <a:ea typeface="+mn-ea"/>
                          <a:cs typeface="+mn-cs"/>
                        </a:rPr>
                        <a:t>17.03.2021</a:t>
                      </a:r>
                    </a:p>
                  </a:txBody>
                  <a:tcPr marL="42730" marR="42730" marT="21365" marB="21365">
                    <a:lnL>
                      <a:noFill/>
                    </a:lnL>
                    <a:lnR>
                      <a:noFill/>
                    </a:lnR>
                    <a:lnT>
                      <a:noFill/>
                    </a:lnT>
                    <a:lnB>
                      <a:noFill/>
                    </a:lnB>
                    <a:solidFill>
                      <a:srgbClr val="FFFFFF"/>
                    </a:solidFill>
                  </a:tcPr>
                </a:tc>
                <a:tc>
                  <a:txBody>
                    <a:bodyPr/>
                    <a:lstStyle/>
                    <a:p>
                      <a:r>
                        <a:rPr lang="de-CH" sz="1200" kern="1200">
                          <a:solidFill>
                            <a:schemeClr val="dk1"/>
                          </a:solidFill>
                          <a:effectLst/>
                          <a:latin typeface="+mn-lt"/>
                          <a:ea typeface="+mn-ea"/>
                          <a:cs typeface="+mn-cs"/>
                        </a:rPr>
                        <a:t>Duschen</a:t>
                      </a:r>
                    </a:p>
                  </a:txBody>
                  <a:tcPr marL="42730" marR="42730" marT="21365" marB="21365">
                    <a:lnL>
                      <a:noFill/>
                    </a:lnL>
                    <a:lnR>
                      <a:noFill/>
                    </a:lnR>
                    <a:lnT>
                      <a:noFill/>
                    </a:lnT>
                    <a:lnB>
                      <a:noFill/>
                    </a:lnB>
                    <a:solidFill>
                      <a:srgbClr val="FFFFFF"/>
                    </a:solidFill>
                  </a:tcPr>
                </a:tc>
                <a:tc>
                  <a:txBody>
                    <a:bodyPr/>
                    <a:lstStyle/>
                    <a:p>
                      <a:r>
                        <a:rPr lang="de-CH" sz="1200" kern="1200">
                          <a:solidFill>
                            <a:schemeClr val="dk1"/>
                          </a:solidFill>
                          <a:effectLst/>
                          <a:latin typeface="+mn-lt"/>
                          <a:ea typeface="+mn-ea"/>
                          <a:cs typeface="+mn-cs"/>
                        </a:rPr>
                        <a:t>Jura</a:t>
                      </a:r>
                    </a:p>
                  </a:txBody>
                  <a:tcPr marL="42730" marR="42730" marT="21365" marB="21365">
                    <a:lnL>
                      <a:noFill/>
                    </a:lnL>
                    <a:lnR>
                      <a:noFill/>
                    </a:lnR>
                    <a:lnT>
                      <a:noFill/>
                    </a:lnT>
                    <a:lnB>
                      <a:noFill/>
                    </a:lnB>
                    <a:solidFill>
                      <a:srgbClr val="FFFFFF"/>
                    </a:solidFill>
                  </a:tcPr>
                </a:tc>
                <a:tc>
                  <a:txBody>
                    <a:bodyPr/>
                    <a:lstStyle/>
                    <a:p>
                      <a:r>
                        <a:rPr lang="de-CH" sz="1200" kern="1200">
                          <a:solidFill>
                            <a:schemeClr val="dk1"/>
                          </a:solidFill>
                          <a:effectLst/>
                          <a:latin typeface="+mn-lt"/>
                          <a:ea typeface="+mn-ea"/>
                          <a:cs typeface="+mn-cs"/>
                        </a:rPr>
                        <a:t>Runggaletsch</a:t>
                      </a:r>
                    </a:p>
                  </a:txBody>
                  <a:tcPr marL="42730" marR="42730" marT="21365" marB="21365">
                    <a:lnL>
                      <a:noFill/>
                    </a:lnL>
                    <a:lnR>
                      <a:noFill/>
                    </a:lnR>
                    <a:lnT>
                      <a:noFill/>
                    </a:lnT>
                    <a:lnB>
                      <a:noFill/>
                    </a:lnB>
                    <a:solidFill>
                      <a:srgbClr val="FFFFFF"/>
                    </a:solidFill>
                  </a:tcPr>
                </a:tc>
                <a:tc>
                  <a:txBody>
                    <a:bodyPr/>
                    <a:lstStyle/>
                    <a:p>
                      <a:r>
                        <a:rPr lang="de-CH" sz="1200" kern="1200">
                          <a:solidFill>
                            <a:schemeClr val="dk1"/>
                          </a:solidFill>
                          <a:effectLst/>
                          <a:latin typeface="+mn-lt"/>
                          <a:ea typeface="+mn-ea"/>
                          <a:cs typeface="+mn-cs"/>
                        </a:rPr>
                        <a:t>Duno-Sidhalde 735802 x Lilli-Runggaletsch 756284</a:t>
                      </a:r>
                    </a:p>
                  </a:txBody>
                  <a:tcPr marL="42730" marR="42730" marT="21365" marB="21365">
                    <a:lnL>
                      <a:noFill/>
                    </a:lnL>
                    <a:lnR>
                      <a:noFill/>
                    </a:lnR>
                    <a:lnT>
                      <a:noFill/>
                    </a:lnT>
                    <a:lnB>
                      <a:noFill/>
                    </a:lnB>
                    <a:solidFill>
                      <a:srgbClr val="FFFFFF"/>
                    </a:solidFill>
                  </a:tcPr>
                </a:tc>
                <a:tc>
                  <a:txBody>
                    <a:bodyPr/>
                    <a:lstStyle/>
                    <a:p>
                      <a:r>
                        <a:rPr lang="de-CH" sz="1200" kern="1200" dirty="0">
                          <a:solidFill>
                            <a:schemeClr val="dk1"/>
                          </a:solidFill>
                          <a:effectLst/>
                          <a:latin typeface="+mn-lt"/>
                          <a:ea typeface="+mn-ea"/>
                          <a:cs typeface="+mn-cs"/>
                        </a:rPr>
                        <a:t>7203 Trimmis</a:t>
                      </a:r>
                    </a:p>
                  </a:txBody>
                  <a:tcPr marL="42730" marR="42730" marT="21365" marB="21365">
                    <a:lnL>
                      <a:noFill/>
                    </a:lnL>
                    <a:lnR>
                      <a:noFill/>
                    </a:lnR>
                    <a:lnT>
                      <a:noFill/>
                    </a:lnT>
                    <a:lnB>
                      <a:noFill/>
                    </a:lnB>
                    <a:solidFill>
                      <a:srgbClr val="FFFFFF"/>
                    </a:solidFill>
                  </a:tcPr>
                </a:tc>
                <a:tc>
                  <a:txBody>
                    <a:bodyPr/>
                    <a:lstStyle/>
                    <a:p>
                      <a:r>
                        <a:rPr lang="de-CH" sz="1200" kern="1200" dirty="0">
                          <a:solidFill>
                            <a:schemeClr val="dk1"/>
                          </a:solidFill>
                          <a:effectLst/>
                          <a:latin typeface="+mn-lt"/>
                          <a:ea typeface="+mn-ea"/>
                          <a:cs typeface="+mn-cs"/>
                        </a:rPr>
                        <a:t>GR</a:t>
                      </a:r>
                    </a:p>
                  </a:txBody>
                  <a:tcPr marL="42730" marR="42730" marT="21365" marB="21365">
                    <a:lnL>
                      <a:noFill/>
                    </a:lnL>
                    <a:lnR>
                      <a:noFill/>
                    </a:lnR>
                    <a:lnT>
                      <a:noFill/>
                    </a:lnT>
                    <a:lnB>
                      <a:noFill/>
                    </a:lnB>
                    <a:solidFill>
                      <a:srgbClr val="FFFFFF"/>
                    </a:solidFill>
                  </a:tcPr>
                </a:tc>
                <a:tc>
                  <a:txBody>
                    <a:bodyPr/>
                    <a:lstStyle/>
                    <a:p>
                      <a:r>
                        <a:rPr lang="de-CH" sz="1200" kern="1200">
                          <a:solidFill>
                            <a:schemeClr val="dk1"/>
                          </a:solidFill>
                          <a:effectLst/>
                          <a:latin typeface="+mn-lt"/>
                          <a:ea typeface="+mn-ea"/>
                          <a:cs typeface="+mn-cs"/>
                        </a:rPr>
                        <a:t>Saltinisstr. 3</a:t>
                      </a:r>
                    </a:p>
                  </a:txBody>
                  <a:tcPr marL="42730" marR="42730" marT="21365" marB="21365">
                    <a:lnL>
                      <a:noFill/>
                    </a:lnL>
                    <a:lnR>
                      <a:noFill/>
                    </a:lnR>
                    <a:lnT>
                      <a:noFill/>
                    </a:lnT>
                    <a:lnB>
                      <a:noFill/>
                    </a:lnB>
                    <a:solidFill>
                      <a:srgbClr val="FFFFFF"/>
                    </a:solidFill>
                  </a:tcPr>
                </a:tc>
                <a:tc>
                  <a:txBody>
                    <a:bodyPr/>
                    <a:lstStyle/>
                    <a:p>
                      <a:r>
                        <a:rPr lang="de-CH" sz="1200" kern="1200">
                          <a:solidFill>
                            <a:schemeClr val="dk1"/>
                          </a:solidFill>
                          <a:effectLst/>
                          <a:latin typeface="+mn-lt"/>
                          <a:ea typeface="+mn-ea"/>
                          <a:cs typeface="+mn-cs"/>
                        </a:rPr>
                        <a:t>079 228 77 77</a:t>
                      </a:r>
                    </a:p>
                  </a:txBody>
                  <a:tcPr marL="42730" marR="42730" marT="21365" marB="21365">
                    <a:lnL>
                      <a:noFill/>
                    </a:lnL>
                    <a:lnR>
                      <a:noFill/>
                    </a:lnR>
                    <a:lnT>
                      <a:noFill/>
                    </a:lnT>
                    <a:lnB>
                      <a:noFill/>
                    </a:lnB>
                    <a:solidFill>
                      <a:srgbClr val="FFFFFF"/>
                    </a:solidFill>
                  </a:tcPr>
                </a:tc>
                <a:tc>
                  <a:txBody>
                    <a:bodyPr/>
                    <a:lstStyle/>
                    <a:p>
                      <a:pPr algn="r"/>
                      <a:br>
                        <a:rPr lang="de-CH" sz="1200" kern="1200">
                          <a:solidFill>
                            <a:schemeClr val="dk1"/>
                          </a:solidFill>
                          <a:effectLst/>
                          <a:latin typeface="+mn-lt"/>
                          <a:ea typeface="+mn-ea"/>
                          <a:cs typeface="+mn-cs"/>
                        </a:rPr>
                      </a:br>
                      <a:endParaRPr lang="de-CH" sz="1200" kern="1200">
                        <a:solidFill>
                          <a:schemeClr val="dk1"/>
                        </a:solidFill>
                        <a:effectLst/>
                        <a:latin typeface="+mn-lt"/>
                        <a:ea typeface="+mn-ea"/>
                        <a:cs typeface="+mn-cs"/>
                      </a:endParaRPr>
                    </a:p>
                  </a:txBody>
                  <a:tcPr marL="42730" marR="42730" marT="21365" marB="21365">
                    <a:lnL>
                      <a:noFill/>
                    </a:lnL>
                    <a:lnR>
                      <a:noFill/>
                    </a:lnR>
                    <a:lnT>
                      <a:noFill/>
                    </a:lnT>
                    <a:lnB>
                      <a:noFill/>
                    </a:lnB>
                    <a:solidFill>
                      <a:srgbClr val="FFFFFF"/>
                    </a:solidFill>
                  </a:tcPr>
                </a:tc>
                <a:tc>
                  <a:txBody>
                    <a:bodyPr/>
                    <a:lstStyle/>
                    <a:p>
                      <a:pPr algn="r"/>
                      <a:br>
                        <a:rPr lang="de-CH" sz="1200" kern="1200" dirty="0">
                          <a:solidFill>
                            <a:schemeClr val="dk1"/>
                          </a:solidFill>
                          <a:effectLst/>
                          <a:latin typeface="+mn-lt"/>
                          <a:ea typeface="+mn-ea"/>
                          <a:cs typeface="+mn-cs"/>
                        </a:rPr>
                      </a:br>
                      <a:endParaRPr lang="de-CH" sz="1200" kern="1200" dirty="0">
                        <a:solidFill>
                          <a:schemeClr val="dk1"/>
                        </a:solidFill>
                        <a:effectLst/>
                        <a:latin typeface="+mn-lt"/>
                        <a:ea typeface="+mn-ea"/>
                        <a:cs typeface="+mn-cs"/>
                      </a:endParaRPr>
                    </a:p>
                  </a:txBody>
                  <a:tcPr marL="42730" marR="42730" marT="21365" marB="21365">
                    <a:lnL>
                      <a:noFill/>
                    </a:lnL>
                    <a:lnR>
                      <a:noFill/>
                    </a:lnR>
                    <a:lnT>
                      <a:noFill/>
                    </a:lnT>
                    <a:lnB>
                      <a:noFill/>
                    </a:lnB>
                    <a:solidFill>
                      <a:srgbClr val="FFFFFF"/>
                    </a:solidFill>
                  </a:tcPr>
                </a:tc>
                <a:tc>
                  <a:txBody>
                    <a:bodyPr/>
                    <a:lstStyle/>
                    <a:p>
                      <a:r>
                        <a:rPr lang="de-CH" sz="1200" kern="1200" dirty="0">
                          <a:solidFill>
                            <a:schemeClr val="dk1"/>
                          </a:solidFill>
                          <a:effectLst/>
                          <a:latin typeface="+mn-lt"/>
                          <a:ea typeface="+mn-ea"/>
                          <a:cs typeface="+mn-cs"/>
                          <a:hlinkClick r:id="rId2">
                            <a:extLst>
                              <a:ext uri="{A12FA001-AC4F-418D-AE19-62706E023703}">
                                <ahyp:hlinkClr xmlns:ahyp="http://schemas.microsoft.com/office/drawing/2018/hyperlinkcolor" val="tx"/>
                              </a:ext>
                            </a:extLst>
                          </a:hlinkClick>
                        </a:rPr>
                        <a:t>http://www.runggaletsch.ch</a:t>
                      </a:r>
                      <a:endParaRPr lang="de-CH" sz="1200" kern="1200" dirty="0">
                        <a:solidFill>
                          <a:schemeClr val="dk1"/>
                        </a:solidFill>
                        <a:effectLst/>
                        <a:latin typeface="+mn-lt"/>
                        <a:ea typeface="+mn-ea"/>
                        <a:cs typeface="+mn-cs"/>
                      </a:endParaRPr>
                    </a:p>
                  </a:txBody>
                  <a:tcPr marL="42730" marR="42730" marT="21365" marB="21365">
                    <a:lnL>
                      <a:noFill/>
                    </a:lnL>
                    <a:lnR>
                      <a:noFill/>
                    </a:lnR>
                    <a:lnT>
                      <a:noFill/>
                    </a:lnT>
                    <a:lnB>
                      <a:noFill/>
                    </a:lnB>
                    <a:solidFill>
                      <a:srgbClr val="FFFFFF"/>
                    </a:solidFill>
                  </a:tcPr>
                </a:tc>
                <a:extLst>
                  <a:ext uri="{0D108BD9-81ED-4DB2-BD59-A6C34878D82A}">
                    <a16:rowId xmlns:a16="http://schemas.microsoft.com/office/drawing/2014/main" val="2049665296"/>
                  </a:ext>
                </a:extLst>
              </a:tr>
              <a:tr h="811057">
                <a:tc>
                  <a:txBody>
                    <a:bodyPr/>
                    <a:lstStyle/>
                    <a:p>
                      <a:pPr algn="r"/>
                      <a:r>
                        <a:rPr lang="de-CH" sz="1200" kern="1200">
                          <a:solidFill>
                            <a:schemeClr val="dk1"/>
                          </a:solidFill>
                          <a:effectLst/>
                          <a:latin typeface="+mn-lt"/>
                          <a:ea typeface="+mn-ea"/>
                          <a:cs typeface="+mn-cs"/>
                        </a:rPr>
                        <a:t>07.03.2022</a:t>
                      </a:r>
                    </a:p>
                  </a:txBody>
                  <a:tcPr marL="42730" marR="42730" marT="21365" marB="21365">
                    <a:lnL>
                      <a:noFill/>
                    </a:lnL>
                    <a:lnR>
                      <a:noFill/>
                    </a:lnR>
                    <a:lnT>
                      <a:noFill/>
                    </a:lnT>
                    <a:lnB>
                      <a:noFill/>
                    </a:lnB>
                    <a:solidFill>
                      <a:srgbClr val="FFFFFF"/>
                    </a:solidFill>
                  </a:tcPr>
                </a:tc>
                <a:tc>
                  <a:txBody>
                    <a:bodyPr/>
                    <a:lstStyle/>
                    <a:p>
                      <a:r>
                        <a:rPr lang="de-CH" sz="1200" kern="1200" dirty="0">
                          <a:solidFill>
                            <a:schemeClr val="dk1"/>
                          </a:solidFill>
                          <a:effectLst/>
                          <a:latin typeface="+mn-lt"/>
                          <a:ea typeface="+mn-ea"/>
                          <a:cs typeface="+mn-cs"/>
                        </a:rPr>
                        <a:t>Keller Fritz</a:t>
                      </a:r>
                    </a:p>
                  </a:txBody>
                  <a:tcPr marL="42730" marR="42730" marT="21365" marB="21365">
                    <a:lnL>
                      <a:noFill/>
                    </a:lnL>
                    <a:lnR>
                      <a:noFill/>
                    </a:lnR>
                    <a:lnT>
                      <a:noFill/>
                    </a:lnT>
                    <a:lnB>
                      <a:noFill/>
                    </a:lnB>
                    <a:solidFill>
                      <a:srgbClr val="FFFFFF"/>
                    </a:solidFill>
                  </a:tcPr>
                </a:tc>
                <a:tc>
                  <a:txBody>
                    <a:bodyPr/>
                    <a:lstStyle/>
                    <a:p>
                      <a:pPr algn="r"/>
                      <a:r>
                        <a:rPr lang="de-CH" sz="1200" kern="1200">
                          <a:solidFill>
                            <a:schemeClr val="dk1"/>
                          </a:solidFill>
                          <a:effectLst/>
                          <a:latin typeface="+mn-lt"/>
                          <a:ea typeface="+mn-ea"/>
                          <a:cs typeface="+mn-cs"/>
                        </a:rPr>
                        <a:t>17.03.2021</a:t>
                      </a:r>
                    </a:p>
                  </a:txBody>
                  <a:tcPr marL="42730" marR="42730" marT="21365" marB="21365">
                    <a:lnL>
                      <a:noFill/>
                    </a:lnL>
                    <a:lnR>
                      <a:noFill/>
                    </a:lnR>
                    <a:lnT>
                      <a:noFill/>
                    </a:lnT>
                    <a:lnB>
                      <a:noFill/>
                    </a:lnB>
                    <a:solidFill>
                      <a:srgbClr val="FFFFFF"/>
                    </a:solidFill>
                  </a:tcPr>
                </a:tc>
                <a:tc>
                  <a:txBody>
                    <a:bodyPr/>
                    <a:lstStyle/>
                    <a:p>
                      <a:r>
                        <a:rPr lang="de-CH" sz="1200" kern="1200">
                          <a:solidFill>
                            <a:schemeClr val="dk1"/>
                          </a:solidFill>
                          <a:effectLst/>
                          <a:latin typeface="+mn-lt"/>
                          <a:ea typeface="+mn-ea"/>
                          <a:cs typeface="+mn-cs"/>
                        </a:rPr>
                        <a:t>Duschen</a:t>
                      </a:r>
                    </a:p>
                  </a:txBody>
                  <a:tcPr marL="42730" marR="42730" marT="21365" marB="21365">
                    <a:lnL>
                      <a:noFill/>
                    </a:lnL>
                    <a:lnR>
                      <a:noFill/>
                    </a:lnR>
                    <a:lnT>
                      <a:noFill/>
                    </a:lnT>
                    <a:lnB>
                      <a:noFill/>
                    </a:lnB>
                    <a:solidFill>
                      <a:srgbClr val="FFFFFF"/>
                    </a:solidFill>
                  </a:tcPr>
                </a:tc>
                <a:tc>
                  <a:txBody>
                    <a:bodyPr/>
                    <a:lstStyle/>
                    <a:p>
                      <a:r>
                        <a:rPr lang="de-CH" sz="1200" kern="1200">
                          <a:solidFill>
                            <a:schemeClr val="dk1"/>
                          </a:solidFill>
                          <a:effectLst/>
                          <a:latin typeface="+mn-lt"/>
                          <a:ea typeface="+mn-ea"/>
                          <a:cs typeface="+mn-cs"/>
                        </a:rPr>
                        <a:t>Jura</a:t>
                      </a:r>
                    </a:p>
                  </a:txBody>
                  <a:tcPr marL="42730" marR="42730" marT="21365" marB="21365">
                    <a:lnL>
                      <a:noFill/>
                    </a:lnL>
                    <a:lnR>
                      <a:noFill/>
                    </a:lnR>
                    <a:lnT>
                      <a:noFill/>
                    </a:lnT>
                    <a:lnB>
                      <a:noFill/>
                    </a:lnB>
                    <a:solidFill>
                      <a:srgbClr val="FFFFFF"/>
                    </a:solidFill>
                  </a:tcPr>
                </a:tc>
                <a:tc>
                  <a:txBody>
                    <a:bodyPr/>
                    <a:lstStyle/>
                    <a:p>
                      <a:r>
                        <a:rPr lang="de-CH" sz="1200" kern="1200">
                          <a:solidFill>
                            <a:schemeClr val="dk1"/>
                          </a:solidFill>
                          <a:effectLst/>
                          <a:latin typeface="+mn-lt"/>
                          <a:ea typeface="+mn-ea"/>
                          <a:cs typeface="+mn-cs"/>
                        </a:rPr>
                        <a:t>Runggaletsch</a:t>
                      </a:r>
                    </a:p>
                  </a:txBody>
                  <a:tcPr marL="42730" marR="42730" marT="21365" marB="21365">
                    <a:lnL>
                      <a:noFill/>
                    </a:lnL>
                    <a:lnR>
                      <a:noFill/>
                    </a:lnR>
                    <a:lnT>
                      <a:noFill/>
                    </a:lnT>
                    <a:lnB>
                      <a:noFill/>
                    </a:lnB>
                    <a:solidFill>
                      <a:srgbClr val="FFFFFF"/>
                    </a:solidFill>
                  </a:tcPr>
                </a:tc>
                <a:tc>
                  <a:txBody>
                    <a:bodyPr/>
                    <a:lstStyle/>
                    <a:p>
                      <a:r>
                        <a:rPr lang="it-IT" sz="1200" kern="1200">
                          <a:solidFill>
                            <a:schemeClr val="dk1"/>
                          </a:solidFill>
                          <a:effectLst/>
                          <a:latin typeface="+mn-lt"/>
                          <a:ea typeface="+mn-ea"/>
                          <a:cs typeface="+mn-cs"/>
                        </a:rPr>
                        <a:t>Duno-Sidhalde 735802 x Mona-Runggaletsch 774181</a:t>
                      </a:r>
                    </a:p>
                  </a:txBody>
                  <a:tcPr marL="42730" marR="42730" marT="21365" marB="21365">
                    <a:lnL>
                      <a:noFill/>
                    </a:lnL>
                    <a:lnR>
                      <a:noFill/>
                    </a:lnR>
                    <a:lnT>
                      <a:noFill/>
                    </a:lnT>
                    <a:lnB>
                      <a:noFill/>
                    </a:lnB>
                    <a:solidFill>
                      <a:srgbClr val="FFFFFF"/>
                    </a:solidFill>
                  </a:tcPr>
                </a:tc>
                <a:tc>
                  <a:txBody>
                    <a:bodyPr/>
                    <a:lstStyle/>
                    <a:p>
                      <a:r>
                        <a:rPr lang="de-CH" sz="1200" kern="1200">
                          <a:solidFill>
                            <a:schemeClr val="dk1"/>
                          </a:solidFill>
                          <a:effectLst/>
                          <a:latin typeface="+mn-lt"/>
                          <a:ea typeface="+mn-ea"/>
                          <a:cs typeface="+mn-cs"/>
                        </a:rPr>
                        <a:t>7203 Trimmis</a:t>
                      </a:r>
                    </a:p>
                  </a:txBody>
                  <a:tcPr marL="42730" marR="42730" marT="21365" marB="21365">
                    <a:lnL>
                      <a:noFill/>
                    </a:lnL>
                    <a:lnR>
                      <a:noFill/>
                    </a:lnR>
                    <a:lnT>
                      <a:noFill/>
                    </a:lnT>
                    <a:lnB>
                      <a:noFill/>
                    </a:lnB>
                    <a:solidFill>
                      <a:srgbClr val="FFFFFF"/>
                    </a:solidFill>
                  </a:tcPr>
                </a:tc>
                <a:tc>
                  <a:txBody>
                    <a:bodyPr/>
                    <a:lstStyle/>
                    <a:p>
                      <a:r>
                        <a:rPr lang="de-CH" sz="1200" kern="1200">
                          <a:solidFill>
                            <a:schemeClr val="dk1"/>
                          </a:solidFill>
                          <a:effectLst/>
                          <a:latin typeface="+mn-lt"/>
                          <a:ea typeface="+mn-ea"/>
                          <a:cs typeface="+mn-cs"/>
                        </a:rPr>
                        <a:t>GR</a:t>
                      </a:r>
                    </a:p>
                  </a:txBody>
                  <a:tcPr marL="42730" marR="42730" marT="21365" marB="21365">
                    <a:lnL>
                      <a:noFill/>
                    </a:lnL>
                    <a:lnR>
                      <a:noFill/>
                    </a:lnR>
                    <a:lnT>
                      <a:noFill/>
                    </a:lnT>
                    <a:lnB>
                      <a:noFill/>
                    </a:lnB>
                    <a:solidFill>
                      <a:srgbClr val="FFFFFF"/>
                    </a:solidFill>
                  </a:tcPr>
                </a:tc>
                <a:tc>
                  <a:txBody>
                    <a:bodyPr/>
                    <a:lstStyle/>
                    <a:p>
                      <a:r>
                        <a:rPr lang="de-CH" sz="1200" kern="1200">
                          <a:solidFill>
                            <a:schemeClr val="dk1"/>
                          </a:solidFill>
                          <a:effectLst/>
                          <a:latin typeface="+mn-lt"/>
                          <a:ea typeface="+mn-ea"/>
                          <a:cs typeface="+mn-cs"/>
                        </a:rPr>
                        <a:t>Saltinisstr. 3</a:t>
                      </a:r>
                    </a:p>
                  </a:txBody>
                  <a:tcPr marL="42730" marR="42730" marT="21365" marB="21365">
                    <a:lnL>
                      <a:noFill/>
                    </a:lnL>
                    <a:lnR>
                      <a:noFill/>
                    </a:lnR>
                    <a:lnT>
                      <a:noFill/>
                    </a:lnT>
                    <a:lnB>
                      <a:noFill/>
                    </a:lnB>
                    <a:solidFill>
                      <a:srgbClr val="FFFFFF"/>
                    </a:solidFill>
                  </a:tcPr>
                </a:tc>
                <a:tc>
                  <a:txBody>
                    <a:bodyPr/>
                    <a:lstStyle/>
                    <a:p>
                      <a:r>
                        <a:rPr lang="de-CH" sz="1200" kern="1200">
                          <a:solidFill>
                            <a:schemeClr val="dk1"/>
                          </a:solidFill>
                          <a:effectLst/>
                          <a:latin typeface="+mn-lt"/>
                          <a:ea typeface="+mn-ea"/>
                          <a:cs typeface="+mn-cs"/>
                        </a:rPr>
                        <a:t>079 228 77 77</a:t>
                      </a:r>
                    </a:p>
                  </a:txBody>
                  <a:tcPr marL="42730" marR="42730" marT="21365" marB="21365">
                    <a:lnL>
                      <a:noFill/>
                    </a:lnL>
                    <a:lnR>
                      <a:noFill/>
                    </a:lnR>
                    <a:lnT>
                      <a:noFill/>
                    </a:lnT>
                    <a:lnB>
                      <a:noFill/>
                    </a:lnB>
                    <a:solidFill>
                      <a:srgbClr val="FFFFFF"/>
                    </a:solidFill>
                  </a:tcPr>
                </a:tc>
                <a:tc>
                  <a:txBody>
                    <a:bodyPr/>
                    <a:lstStyle/>
                    <a:p>
                      <a:pPr algn="r"/>
                      <a:br>
                        <a:rPr lang="de-CH" sz="1200" kern="1200">
                          <a:solidFill>
                            <a:schemeClr val="dk1"/>
                          </a:solidFill>
                          <a:effectLst/>
                          <a:latin typeface="+mn-lt"/>
                          <a:ea typeface="+mn-ea"/>
                          <a:cs typeface="+mn-cs"/>
                        </a:rPr>
                      </a:br>
                      <a:endParaRPr lang="de-CH" sz="1200" kern="1200">
                        <a:solidFill>
                          <a:schemeClr val="dk1"/>
                        </a:solidFill>
                        <a:effectLst/>
                        <a:latin typeface="+mn-lt"/>
                        <a:ea typeface="+mn-ea"/>
                        <a:cs typeface="+mn-cs"/>
                      </a:endParaRPr>
                    </a:p>
                  </a:txBody>
                  <a:tcPr marL="42730" marR="42730" marT="21365" marB="21365">
                    <a:lnL>
                      <a:noFill/>
                    </a:lnL>
                    <a:lnR>
                      <a:noFill/>
                    </a:lnR>
                    <a:lnT>
                      <a:noFill/>
                    </a:lnT>
                    <a:lnB>
                      <a:noFill/>
                    </a:lnB>
                    <a:solidFill>
                      <a:srgbClr val="FFFFFF"/>
                    </a:solidFill>
                  </a:tcPr>
                </a:tc>
                <a:tc>
                  <a:txBody>
                    <a:bodyPr/>
                    <a:lstStyle/>
                    <a:p>
                      <a:pPr algn="r"/>
                      <a:br>
                        <a:rPr lang="de-CH" sz="1200" kern="1200">
                          <a:solidFill>
                            <a:schemeClr val="dk1"/>
                          </a:solidFill>
                          <a:effectLst/>
                          <a:latin typeface="+mn-lt"/>
                          <a:ea typeface="+mn-ea"/>
                          <a:cs typeface="+mn-cs"/>
                        </a:rPr>
                      </a:br>
                      <a:endParaRPr lang="de-CH" sz="1200" kern="1200">
                        <a:solidFill>
                          <a:schemeClr val="dk1"/>
                        </a:solidFill>
                        <a:effectLst/>
                        <a:latin typeface="+mn-lt"/>
                        <a:ea typeface="+mn-ea"/>
                        <a:cs typeface="+mn-cs"/>
                      </a:endParaRPr>
                    </a:p>
                  </a:txBody>
                  <a:tcPr marL="42730" marR="42730" marT="21365" marB="21365">
                    <a:lnL>
                      <a:noFill/>
                    </a:lnL>
                    <a:lnR>
                      <a:noFill/>
                    </a:lnR>
                    <a:lnT>
                      <a:noFill/>
                    </a:lnT>
                    <a:lnB>
                      <a:noFill/>
                    </a:lnB>
                    <a:solidFill>
                      <a:srgbClr val="FFFFFF"/>
                    </a:solidFill>
                  </a:tcPr>
                </a:tc>
                <a:tc>
                  <a:txBody>
                    <a:bodyPr/>
                    <a:lstStyle/>
                    <a:p>
                      <a:r>
                        <a:rPr lang="de-CH" sz="1200" kern="1200" dirty="0">
                          <a:solidFill>
                            <a:schemeClr val="dk1"/>
                          </a:solidFill>
                          <a:effectLst/>
                          <a:latin typeface="+mn-lt"/>
                          <a:ea typeface="+mn-ea"/>
                          <a:cs typeface="+mn-cs"/>
                          <a:hlinkClick r:id="rId2">
                            <a:extLst>
                              <a:ext uri="{A12FA001-AC4F-418D-AE19-62706E023703}">
                                <ahyp:hlinkClr xmlns:ahyp="http://schemas.microsoft.com/office/drawing/2018/hyperlinkcolor" val="tx"/>
                              </a:ext>
                            </a:extLst>
                          </a:hlinkClick>
                        </a:rPr>
                        <a:t>http://www.runggaletsch.ch</a:t>
                      </a:r>
                      <a:endParaRPr lang="de-CH" sz="1200" kern="1200" dirty="0">
                        <a:solidFill>
                          <a:schemeClr val="dk1"/>
                        </a:solidFill>
                        <a:effectLst/>
                        <a:latin typeface="+mn-lt"/>
                        <a:ea typeface="+mn-ea"/>
                        <a:cs typeface="+mn-cs"/>
                      </a:endParaRPr>
                    </a:p>
                  </a:txBody>
                  <a:tcPr marL="42730" marR="42730" marT="21365" marB="21365">
                    <a:lnL>
                      <a:noFill/>
                    </a:lnL>
                    <a:lnR>
                      <a:noFill/>
                    </a:lnR>
                    <a:lnT>
                      <a:noFill/>
                    </a:lnT>
                    <a:lnB>
                      <a:noFill/>
                    </a:lnB>
                    <a:solidFill>
                      <a:srgbClr val="FFFFFF"/>
                    </a:solidFill>
                  </a:tcPr>
                </a:tc>
                <a:extLst>
                  <a:ext uri="{0D108BD9-81ED-4DB2-BD59-A6C34878D82A}">
                    <a16:rowId xmlns:a16="http://schemas.microsoft.com/office/drawing/2014/main" val="1648078239"/>
                  </a:ext>
                </a:extLst>
              </a:tr>
              <a:tr h="811057">
                <a:tc>
                  <a:txBody>
                    <a:bodyPr/>
                    <a:lstStyle/>
                    <a:p>
                      <a:pPr algn="r"/>
                      <a:r>
                        <a:rPr lang="de-CH" sz="1200" kern="1200">
                          <a:solidFill>
                            <a:schemeClr val="dk1"/>
                          </a:solidFill>
                          <a:effectLst/>
                          <a:latin typeface="+mn-lt"/>
                          <a:ea typeface="+mn-ea"/>
                          <a:cs typeface="+mn-cs"/>
                        </a:rPr>
                        <a:t>12.03.2022</a:t>
                      </a:r>
                    </a:p>
                  </a:txBody>
                  <a:tcPr marL="42730" marR="42730" marT="21365" marB="21365">
                    <a:lnL>
                      <a:noFill/>
                    </a:lnL>
                    <a:lnR>
                      <a:noFill/>
                    </a:lnR>
                    <a:lnT>
                      <a:noFill/>
                    </a:lnT>
                    <a:lnB>
                      <a:noFill/>
                    </a:lnB>
                    <a:solidFill>
                      <a:srgbClr val="FF0000"/>
                    </a:solidFill>
                  </a:tcPr>
                </a:tc>
                <a:tc>
                  <a:txBody>
                    <a:bodyPr/>
                    <a:lstStyle/>
                    <a:p>
                      <a:r>
                        <a:rPr lang="de-CH" sz="1200" kern="1200">
                          <a:solidFill>
                            <a:schemeClr val="dk1"/>
                          </a:solidFill>
                          <a:effectLst/>
                          <a:latin typeface="+mn-lt"/>
                          <a:ea typeface="+mn-ea"/>
                          <a:cs typeface="+mn-cs"/>
                        </a:rPr>
                        <a:t>Burchard Georg + Nicole</a:t>
                      </a:r>
                    </a:p>
                  </a:txBody>
                  <a:tcPr marL="42730" marR="42730" marT="21365" marB="21365">
                    <a:lnL>
                      <a:noFill/>
                    </a:lnL>
                    <a:lnR>
                      <a:noFill/>
                    </a:lnR>
                    <a:lnT>
                      <a:noFill/>
                    </a:lnT>
                    <a:lnB>
                      <a:noFill/>
                    </a:lnB>
                    <a:solidFill>
                      <a:srgbClr val="FF0000"/>
                    </a:solidFill>
                  </a:tcPr>
                </a:tc>
                <a:tc>
                  <a:txBody>
                    <a:bodyPr/>
                    <a:lstStyle/>
                    <a:p>
                      <a:pPr algn="r"/>
                      <a:r>
                        <a:rPr lang="de-CH" sz="1200" kern="1200" dirty="0">
                          <a:solidFill>
                            <a:schemeClr val="dk1"/>
                          </a:solidFill>
                          <a:effectLst/>
                          <a:latin typeface="+mn-lt"/>
                          <a:ea typeface="+mn-ea"/>
                          <a:cs typeface="+mn-cs"/>
                        </a:rPr>
                        <a:t>24.06.2014</a:t>
                      </a:r>
                    </a:p>
                  </a:txBody>
                  <a:tcPr marL="42730" marR="42730" marT="21365" marB="21365">
                    <a:lnL>
                      <a:noFill/>
                    </a:lnL>
                    <a:lnR>
                      <a:noFill/>
                    </a:lnR>
                    <a:lnT>
                      <a:noFill/>
                    </a:lnT>
                    <a:lnB>
                      <a:noFill/>
                    </a:lnB>
                    <a:solidFill>
                      <a:srgbClr val="FF0000"/>
                    </a:solidFill>
                  </a:tcPr>
                </a:tc>
                <a:tc>
                  <a:txBody>
                    <a:bodyPr/>
                    <a:lstStyle/>
                    <a:p>
                      <a:r>
                        <a:rPr lang="de-CH" sz="1200" kern="1200" dirty="0">
                          <a:solidFill>
                            <a:schemeClr val="dk1"/>
                          </a:solidFill>
                          <a:effectLst/>
                          <a:latin typeface="+mn-lt"/>
                          <a:ea typeface="+mn-ea"/>
                          <a:cs typeface="+mn-cs"/>
                        </a:rPr>
                        <a:t>Oggier</a:t>
                      </a:r>
                    </a:p>
                  </a:txBody>
                  <a:tcPr marL="42730" marR="42730" marT="21365" marB="21365">
                    <a:lnL>
                      <a:noFill/>
                    </a:lnL>
                    <a:lnR>
                      <a:noFill/>
                    </a:lnR>
                    <a:lnT>
                      <a:noFill/>
                    </a:lnT>
                    <a:lnB>
                      <a:noFill/>
                    </a:lnB>
                    <a:solidFill>
                      <a:srgbClr val="FF0000"/>
                    </a:solidFill>
                  </a:tcPr>
                </a:tc>
                <a:tc>
                  <a:txBody>
                    <a:bodyPr/>
                    <a:lstStyle/>
                    <a:p>
                      <a:r>
                        <a:rPr lang="de-CH" sz="1200" kern="1200">
                          <a:solidFill>
                            <a:schemeClr val="dk1"/>
                          </a:solidFill>
                          <a:effectLst/>
                          <a:latin typeface="+mn-lt"/>
                          <a:ea typeface="+mn-ea"/>
                          <a:cs typeface="+mn-cs"/>
                        </a:rPr>
                        <a:t>Lucernois</a:t>
                      </a:r>
                    </a:p>
                  </a:txBody>
                  <a:tcPr marL="42730" marR="42730" marT="21365" marB="21365">
                    <a:lnL>
                      <a:noFill/>
                    </a:lnL>
                    <a:lnR>
                      <a:noFill/>
                    </a:lnR>
                    <a:lnT>
                      <a:noFill/>
                    </a:lnT>
                    <a:lnB>
                      <a:noFill/>
                    </a:lnB>
                    <a:solidFill>
                      <a:srgbClr val="FF0000"/>
                    </a:solidFill>
                  </a:tcPr>
                </a:tc>
                <a:tc>
                  <a:txBody>
                    <a:bodyPr/>
                    <a:lstStyle/>
                    <a:p>
                      <a:r>
                        <a:rPr lang="de-CH" sz="1200" kern="1200">
                          <a:solidFill>
                            <a:schemeClr val="dk1"/>
                          </a:solidFill>
                          <a:effectLst/>
                          <a:latin typeface="+mn-lt"/>
                          <a:ea typeface="+mn-ea"/>
                          <a:cs typeface="+mn-cs"/>
                        </a:rPr>
                        <a:t>Pfynwald</a:t>
                      </a:r>
                    </a:p>
                  </a:txBody>
                  <a:tcPr marL="42730" marR="42730" marT="21365" marB="21365">
                    <a:lnL>
                      <a:noFill/>
                    </a:lnL>
                    <a:lnR>
                      <a:noFill/>
                    </a:lnR>
                    <a:lnT>
                      <a:noFill/>
                    </a:lnT>
                    <a:lnB>
                      <a:noFill/>
                    </a:lnB>
                    <a:solidFill>
                      <a:srgbClr val="FF0000"/>
                    </a:solidFill>
                  </a:tcPr>
                </a:tc>
                <a:tc>
                  <a:txBody>
                    <a:bodyPr/>
                    <a:lstStyle/>
                    <a:p>
                      <a:r>
                        <a:rPr lang="de-CH" sz="1200" kern="1200">
                          <a:solidFill>
                            <a:schemeClr val="dk1"/>
                          </a:solidFill>
                          <a:effectLst/>
                          <a:latin typeface="+mn-lt"/>
                          <a:ea typeface="+mn-ea"/>
                          <a:cs typeface="+mn-cs"/>
                        </a:rPr>
                        <a:t>Noky-Breya 752125 x Diva-Eyengrund 767749</a:t>
                      </a:r>
                    </a:p>
                  </a:txBody>
                  <a:tcPr marL="42730" marR="42730" marT="21365" marB="21365">
                    <a:lnL>
                      <a:noFill/>
                    </a:lnL>
                    <a:lnR>
                      <a:noFill/>
                    </a:lnR>
                    <a:lnT>
                      <a:noFill/>
                    </a:lnT>
                    <a:lnB>
                      <a:noFill/>
                    </a:lnB>
                    <a:solidFill>
                      <a:srgbClr val="FF0000"/>
                    </a:solidFill>
                  </a:tcPr>
                </a:tc>
                <a:tc>
                  <a:txBody>
                    <a:bodyPr/>
                    <a:lstStyle/>
                    <a:p>
                      <a:r>
                        <a:rPr lang="de-CH" sz="1200" kern="1200">
                          <a:solidFill>
                            <a:schemeClr val="dk1"/>
                          </a:solidFill>
                          <a:effectLst/>
                          <a:latin typeface="+mn-lt"/>
                          <a:ea typeface="+mn-ea"/>
                          <a:cs typeface="+mn-cs"/>
                        </a:rPr>
                        <a:t>3946 Turtmann</a:t>
                      </a:r>
                    </a:p>
                  </a:txBody>
                  <a:tcPr marL="42730" marR="42730" marT="21365" marB="21365">
                    <a:lnL>
                      <a:noFill/>
                    </a:lnL>
                    <a:lnR>
                      <a:noFill/>
                    </a:lnR>
                    <a:lnT>
                      <a:noFill/>
                    </a:lnT>
                    <a:lnB>
                      <a:noFill/>
                    </a:lnB>
                    <a:solidFill>
                      <a:srgbClr val="FF0000"/>
                    </a:solidFill>
                  </a:tcPr>
                </a:tc>
                <a:tc>
                  <a:txBody>
                    <a:bodyPr/>
                    <a:lstStyle/>
                    <a:p>
                      <a:r>
                        <a:rPr lang="de-CH" sz="1200" kern="1200">
                          <a:solidFill>
                            <a:schemeClr val="dk1"/>
                          </a:solidFill>
                          <a:effectLst/>
                          <a:latin typeface="+mn-lt"/>
                          <a:ea typeface="+mn-ea"/>
                          <a:cs typeface="+mn-cs"/>
                        </a:rPr>
                        <a:t>VS</a:t>
                      </a:r>
                    </a:p>
                  </a:txBody>
                  <a:tcPr marL="42730" marR="42730" marT="21365" marB="21365">
                    <a:lnL>
                      <a:noFill/>
                    </a:lnL>
                    <a:lnR>
                      <a:noFill/>
                    </a:lnR>
                    <a:lnT>
                      <a:noFill/>
                    </a:lnT>
                    <a:lnB>
                      <a:noFill/>
                    </a:lnB>
                    <a:solidFill>
                      <a:srgbClr val="FF0000"/>
                    </a:solidFill>
                  </a:tcPr>
                </a:tc>
                <a:tc>
                  <a:txBody>
                    <a:bodyPr/>
                    <a:lstStyle/>
                    <a:p>
                      <a:r>
                        <a:rPr lang="de-CH" sz="1200" kern="1200">
                          <a:solidFill>
                            <a:schemeClr val="dk1"/>
                          </a:solidFill>
                          <a:effectLst/>
                          <a:latin typeface="+mn-lt"/>
                          <a:ea typeface="+mn-ea"/>
                          <a:cs typeface="+mn-cs"/>
                        </a:rPr>
                        <a:t>Bahnhofstrasse 8</a:t>
                      </a:r>
                    </a:p>
                  </a:txBody>
                  <a:tcPr marL="42730" marR="42730" marT="21365" marB="21365">
                    <a:lnL>
                      <a:noFill/>
                    </a:lnL>
                    <a:lnR>
                      <a:noFill/>
                    </a:lnR>
                    <a:lnT>
                      <a:noFill/>
                    </a:lnT>
                    <a:lnB>
                      <a:noFill/>
                    </a:lnB>
                    <a:solidFill>
                      <a:srgbClr val="FF0000"/>
                    </a:solidFill>
                  </a:tcPr>
                </a:tc>
                <a:tc>
                  <a:txBody>
                    <a:bodyPr/>
                    <a:lstStyle/>
                    <a:p>
                      <a:r>
                        <a:rPr lang="de-CH" sz="1200" kern="1200">
                          <a:solidFill>
                            <a:schemeClr val="dk1"/>
                          </a:solidFill>
                          <a:effectLst/>
                          <a:latin typeface="+mn-lt"/>
                          <a:ea typeface="+mn-ea"/>
                          <a:cs typeface="+mn-cs"/>
                        </a:rPr>
                        <a:t>079 231 80 27</a:t>
                      </a:r>
                    </a:p>
                  </a:txBody>
                  <a:tcPr marL="42730" marR="42730" marT="21365" marB="21365">
                    <a:lnL>
                      <a:noFill/>
                    </a:lnL>
                    <a:lnR>
                      <a:noFill/>
                    </a:lnR>
                    <a:lnT>
                      <a:noFill/>
                    </a:lnT>
                    <a:lnB>
                      <a:noFill/>
                    </a:lnB>
                    <a:solidFill>
                      <a:srgbClr val="FF0000"/>
                    </a:solidFill>
                  </a:tcPr>
                </a:tc>
                <a:tc>
                  <a:txBody>
                    <a:bodyPr/>
                    <a:lstStyle/>
                    <a:p>
                      <a:pPr algn="r"/>
                      <a:br>
                        <a:rPr lang="de-CH" sz="1200" kern="1200">
                          <a:solidFill>
                            <a:schemeClr val="dk1"/>
                          </a:solidFill>
                          <a:effectLst/>
                          <a:latin typeface="+mn-lt"/>
                          <a:ea typeface="+mn-ea"/>
                          <a:cs typeface="+mn-cs"/>
                        </a:rPr>
                      </a:br>
                      <a:endParaRPr lang="de-CH" sz="1200" kern="1200">
                        <a:solidFill>
                          <a:schemeClr val="dk1"/>
                        </a:solidFill>
                        <a:effectLst/>
                        <a:latin typeface="+mn-lt"/>
                        <a:ea typeface="+mn-ea"/>
                        <a:cs typeface="+mn-cs"/>
                      </a:endParaRPr>
                    </a:p>
                  </a:txBody>
                  <a:tcPr marL="42730" marR="42730" marT="21365" marB="21365">
                    <a:lnL>
                      <a:noFill/>
                    </a:lnL>
                    <a:lnR>
                      <a:noFill/>
                    </a:lnR>
                    <a:lnT>
                      <a:noFill/>
                    </a:lnT>
                    <a:lnB>
                      <a:noFill/>
                    </a:lnB>
                    <a:solidFill>
                      <a:srgbClr val="FF0000"/>
                    </a:solidFill>
                  </a:tcPr>
                </a:tc>
                <a:tc>
                  <a:txBody>
                    <a:bodyPr/>
                    <a:lstStyle/>
                    <a:p>
                      <a:pPr algn="r"/>
                      <a:br>
                        <a:rPr lang="de-CH" sz="1200" kern="1200">
                          <a:solidFill>
                            <a:schemeClr val="dk1"/>
                          </a:solidFill>
                          <a:effectLst/>
                          <a:latin typeface="+mn-lt"/>
                          <a:ea typeface="+mn-ea"/>
                          <a:cs typeface="+mn-cs"/>
                        </a:rPr>
                      </a:br>
                      <a:endParaRPr lang="de-CH" sz="1200" kern="1200">
                        <a:solidFill>
                          <a:schemeClr val="dk1"/>
                        </a:solidFill>
                        <a:effectLst/>
                        <a:latin typeface="+mn-lt"/>
                        <a:ea typeface="+mn-ea"/>
                        <a:cs typeface="+mn-cs"/>
                      </a:endParaRPr>
                    </a:p>
                  </a:txBody>
                  <a:tcPr marL="42730" marR="42730" marT="21365" marB="21365">
                    <a:lnL>
                      <a:noFill/>
                    </a:lnL>
                    <a:lnR>
                      <a:noFill/>
                    </a:lnR>
                    <a:lnT>
                      <a:noFill/>
                    </a:lnT>
                    <a:lnB>
                      <a:noFill/>
                    </a:lnB>
                    <a:solidFill>
                      <a:srgbClr val="FF0000"/>
                    </a:solidFill>
                  </a:tcPr>
                </a:tc>
                <a:tc>
                  <a:txBody>
                    <a:bodyPr/>
                    <a:lstStyle/>
                    <a:p>
                      <a:r>
                        <a:rPr lang="de-CH" sz="1200" kern="1200" dirty="0">
                          <a:solidFill>
                            <a:schemeClr val="dk1"/>
                          </a:solidFill>
                          <a:effectLst/>
                          <a:latin typeface="+mn-lt"/>
                          <a:ea typeface="+mn-ea"/>
                          <a:cs typeface="+mn-cs"/>
                          <a:hlinkClick r:id="rId3">
                            <a:extLst>
                              <a:ext uri="{A12FA001-AC4F-418D-AE19-62706E023703}">
                                <ahyp:hlinkClr xmlns:ahyp="http://schemas.microsoft.com/office/drawing/2018/hyperlinkcolor" val="tx"/>
                              </a:ext>
                            </a:extLst>
                          </a:hlinkClick>
                        </a:rPr>
                        <a:t>georg.burchard@bluewin.ch</a:t>
                      </a:r>
                      <a:endParaRPr lang="de-CH" sz="1200" kern="1200" dirty="0">
                        <a:solidFill>
                          <a:schemeClr val="dk1"/>
                        </a:solidFill>
                        <a:effectLst/>
                        <a:latin typeface="+mn-lt"/>
                        <a:ea typeface="+mn-ea"/>
                        <a:cs typeface="+mn-cs"/>
                      </a:endParaRPr>
                    </a:p>
                  </a:txBody>
                  <a:tcPr marL="42730" marR="42730" marT="21365" marB="21365">
                    <a:lnL>
                      <a:noFill/>
                    </a:lnL>
                    <a:lnR>
                      <a:noFill/>
                    </a:lnR>
                    <a:lnT>
                      <a:noFill/>
                    </a:lnT>
                    <a:lnB>
                      <a:noFill/>
                    </a:lnB>
                    <a:solidFill>
                      <a:srgbClr val="FF0000"/>
                    </a:solidFill>
                  </a:tcPr>
                </a:tc>
                <a:extLst>
                  <a:ext uri="{0D108BD9-81ED-4DB2-BD59-A6C34878D82A}">
                    <a16:rowId xmlns:a16="http://schemas.microsoft.com/office/drawing/2014/main" val="2029893888"/>
                  </a:ext>
                </a:extLst>
              </a:tr>
              <a:tr h="717284">
                <a:tc>
                  <a:txBody>
                    <a:bodyPr/>
                    <a:lstStyle/>
                    <a:p>
                      <a:pPr algn="r"/>
                      <a:r>
                        <a:rPr lang="de-CH" sz="1200" kern="1200">
                          <a:solidFill>
                            <a:schemeClr val="dk1"/>
                          </a:solidFill>
                          <a:effectLst/>
                          <a:latin typeface="+mn-lt"/>
                          <a:ea typeface="+mn-ea"/>
                          <a:cs typeface="+mn-cs"/>
                        </a:rPr>
                        <a:t>17.03.2022</a:t>
                      </a:r>
                    </a:p>
                  </a:txBody>
                  <a:tcPr marL="42730" marR="42730" marT="21365" marB="21365">
                    <a:lnL>
                      <a:noFill/>
                    </a:lnL>
                    <a:lnR>
                      <a:noFill/>
                    </a:lnR>
                    <a:lnT>
                      <a:noFill/>
                    </a:lnT>
                    <a:lnB>
                      <a:noFill/>
                    </a:lnB>
                    <a:solidFill>
                      <a:srgbClr val="FFFFFF"/>
                    </a:solidFill>
                  </a:tcPr>
                </a:tc>
                <a:tc>
                  <a:txBody>
                    <a:bodyPr/>
                    <a:lstStyle/>
                    <a:p>
                      <a:r>
                        <a:rPr lang="de-CH" sz="1200" kern="1200" dirty="0" err="1">
                          <a:solidFill>
                            <a:schemeClr val="dk1"/>
                          </a:solidFill>
                          <a:effectLst/>
                          <a:latin typeface="+mn-lt"/>
                          <a:ea typeface="+mn-ea"/>
                          <a:cs typeface="+mn-cs"/>
                        </a:rPr>
                        <a:t>Walti</a:t>
                      </a:r>
                      <a:r>
                        <a:rPr lang="de-CH" sz="1200" kern="1200" dirty="0">
                          <a:solidFill>
                            <a:schemeClr val="dk1"/>
                          </a:solidFill>
                          <a:effectLst/>
                          <a:latin typeface="+mn-lt"/>
                          <a:ea typeface="+mn-ea"/>
                          <a:cs typeface="+mn-cs"/>
                        </a:rPr>
                        <a:t> Simon</a:t>
                      </a:r>
                    </a:p>
                  </a:txBody>
                  <a:tcPr marL="42730" marR="42730" marT="21365" marB="21365">
                    <a:lnL>
                      <a:noFill/>
                    </a:lnL>
                    <a:lnR>
                      <a:noFill/>
                    </a:lnR>
                    <a:lnT>
                      <a:noFill/>
                    </a:lnT>
                    <a:lnB>
                      <a:noFill/>
                    </a:lnB>
                    <a:solidFill>
                      <a:srgbClr val="FFFFFF"/>
                    </a:solidFill>
                  </a:tcPr>
                </a:tc>
                <a:tc>
                  <a:txBody>
                    <a:bodyPr/>
                    <a:lstStyle/>
                    <a:p>
                      <a:pPr algn="r"/>
                      <a:r>
                        <a:rPr lang="de-CH" sz="1200" kern="1200" dirty="0">
                          <a:solidFill>
                            <a:schemeClr val="dk1"/>
                          </a:solidFill>
                          <a:effectLst/>
                          <a:latin typeface="+mn-lt"/>
                          <a:ea typeface="+mn-ea"/>
                          <a:cs typeface="+mn-cs"/>
                        </a:rPr>
                        <a:t>17.04.2020</a:t>
                      </a:r>
                    </a:p>
                  </a:txBody>
                  <a:tcPr marL="42730" marR="42730" marT="21365" marB="21365">
                    <a:lnL>
                      <a:noFill/>
                    </a:lnL>
                    <a:lnR>
                      <a:noFill/>
                    </a:lnR>
                    <a:lnT>
                      <a:noFill/>
                    </a:lnT>
                    <a:lnB>
                      <a:noFill/>
                    </a:lnB>
                    <a:solidFill>
                      <a:srgbClr val="FFFFFF"/>
                    </a:solidFill>
                  </a:tcPr>
                </a:tc>
                <a:tc>
                  <a:txBody>
                    <a:bodyPr/>
                    <a:lstStyle/>
                    <a:p>
                      <a:r>
                        <a:rPr lang="de-CH" sz="1200" kern="1200">
                          <a:solidFill>
                            <a:schemeClr val="dk1"/>
                          </a:solidFill>
                          <a:effectLst/>
                          <a:latin typeface="+mn-lt"/>
                          <a:ea typeface="+mn-ea"/>
                          <a:cs typeface="+mn-cs"/>
                        </a:rPr>
                        <a:t>Jäger</a:t>
                      </a:r>
                    </a:p>
                  </a:txBody>
                  <a:tcPr marL="42730" marR="42730" marT="21365" marB="21365">
                    <a:lnL>
                      <a:noFill/>
                    </a:lnL>
                    <a:lnR>
                      <a:noFill/>
                    </a:lnR>
                    <a:lnT>
                      <a:noFill/>
                    </a:lnT>
                    <a:lnB>
                      <a:noFill/>
                    </a:lnB>
                    <a:solidFill>
                      <a:srgbClr val="FFFFFF"/>
                    </a:solidFill>
                  </a:tcPr>
                </a:tc>
                <a:tc>
                  <a:txBody>
                    <a:bodyPr/>
                    <a:lstStyle/>
                    <a:p>
                      <a:r>
                        <a:rPr lang="de-CH" sz="1200" kern="1200">
                          <a:solidFill>
                            <a:schemeClr val="dk1"/>
                          </a:solidFill>
                          <a:effectLst/>
                          <a:latin typeface="+mn-lt"/>
                          <a:ea typeface="+mn-ea"/>
                          <a:cs typeface="+mn-cs"/>
                        </a:rPr>
                        <a:t>Lucernois</a:t>
                      </a:r>
                    </a:p>
                  </a:txBody>
                  <a:tcPr marL="42730" marR="42730" marT="21365" marB="21365">
                    <a:lnL>
                      <a:noFill/>
                    </a:lnL>
                    <a:lnR>
                      <a:noFill/>
                    </a:lnR>
                    <a:lnT>
                      <a:noFill/>
                    </a:lnT>
                    <a:lnB>
                      <a:noFill/>
                    </a:lnB>
                    <a:solidFill>
                      <a:srgbClr val="FFFFFF"/>
                    </a:solidFill>
                  </a:tcPr>
                </a:tc>
                <a:tc>
                  <a:txBody>
                    <a:bodyPr/>
                    <a:lstStyle/>
                    <a:p>
                      <a:r>
                        <a:rPr lang="de-CH" sz="1200" kern="1200">
                          <a:solidFill>
                            <a:schemeClr val="dk1"/>
                          </a:solidFill>
                          <a:effectLst/>
                          <a:latin typeface="+mn-lt"/>
                          <a:ea typeface="+mn-ea"/>
                          <a:cs typeface="+mn-cs"/>
                        </a:rPr>
                        <a:t>Claridenfirn</a:t>
                      </a:r>
                    </a:p>
                  </a:txBody>
                  <a:tcPr marL="42730" marR="42730" marT="21365" marB="21365">
                    <a:lnL>
                      <a:noFill/>
                    </a:lnL>
                    <a:lnR>
                      <a:noFill/>
                    </a:lnR>
                    <a:lnT>
                      <a:noFill/>
                    </a:lnT>
                    <a:lnB>
                      <a:noFill/>
                    </a:lnB>
                    <a:solidFill>
                      <a:srgbClr val="FFFFFF"/>
                    </a:solidFill>
                  </a:tcPr>
                </a:tc>
                <a:tc>
                  <a:txBody>
                    <a:bodyPr/>
                    <a:lstStyle/>
                    <a:p>
                      <a:r>
                        <a:rPr lang="de-CH" sz="1200" kern="1200">
                          <a:solidFill>
                            <a:schemeClr val="dk1"/>
                          </a:solidFill>
                          <a:effectLst/>
                          <a:latin typeface="+mn-lt"/>
                          <a:ea typeface="+mn-ea"/>
                          <a:cs typeface="+mn-cs"/>
                        </a:rPr>
                        <a:t>Arek-Claridenfirn 771973 x Finesse-Anjules 777321</a:t>
                      </a:r>
                    </a:p>
                  </a:txBody>
                  <a:tcPr marL="42730" marR="42730" marT="21365" marB="21365">
                    <a:lnL>
                      <a:noFill/>
                    </a:lnL>
                    <a:lnR>
                      <a:noFill/>
                    </a:lnR>
                    <a:lnT>
                      <a:noFill/>
                    </a:lnT>
                    <a:lnB>
                      <a:noFill/>
                    </a:lnB>
                    <a:solidFill>
                      <a:srgbClr val="FFFFFF"/>
                    </a:solidFill>
                  </a:tcPr>
                </a:tc>
                <a:tc>
                  <a:txBody>
                    <a:bodyPr/>
                    <a:lstStyle/>
                    <a:p>
                      <a:r>
                        <a:rPr lang="de-CH" sz="1200" kern="1200">
                          <a:solidFill>
                            <a:schemeClr val="dk1"/>
                          </a:solidFill>
                          <a:effectLst/>
                          <a:latin typeface="+mn-lt"/>
                          <a:ea typeface="+mn-ea"/>
                          <a:cs typeface="+mn-cs"/>
                        </a:rPr>
                        <a:t>8773 Haslen</a:t>
                      </a:r>
                    </a:p>
                  </a:txBody>
                  <a:tcPr marL="42730" marR="42730" marT="21365" marB="21365">
                    <a:lnL>
                      <a:noFill/>
                    </a:lnL>
                    <a:lnR>
                      <a:noFill/>
                    </a:lnR>
                    <a:lnT>
                      <a:noFill/>
                    </a:lnT>
                    <a:lnB>
                      <a:noFill/>
                    </a:lnB>
                    <a:solidFill>
                      <a:srgbClr val="FFFFFF"/>
                    </a:solidFill>
                  </a:tcPr>
                </a:tc>
                <a:tc>
                  <a:txBody>
                    <a:bodyPr/>
                    <a:lstStyle/>
                    <a:p>
                      <a:r>
                        <a:rPr lang="de-CH" sz="1200" kern="1200">
                          <a:solidFill>
                            <a:schemeClr val="dk1"/>
                          </a:solidFill>
                          <a:effectLst/>
                          <a:latin typeface="+mn-lt"/>
                          <a:ea typeface="+mn-ea"/>
                          <a:cs typeface="+mn-cs"/>
                        </a:rPr>
                        <a:t>GL</a:t>
                      </a:r>
                    </a:p>
                  </a:txBody>
                  <a:tcPr marL="42730" marR="42730" marT="21365" marB="21365">
                    <a:lnL>
                      <a:noFill/>
                    </a:lnL>
                    <a:lnR>
                      <a:noFill/>
                    </a:lnR>
                    <a:lnT>
                      <a:noFill/>
                    </a:lnT>
                    <a:lnB>
                      <a:noFill/>
                    </a:lnB>
                    <a:solidFill>
                      <a:srgbClr val="FFFFFF"/>
                    </a:solidFill>
                  </a:tcPr>
                </a:tc>
                <a:tc>
                  <a:txBody>
                    <a:bodyPr/>
                    <a:lstStyle/>
                    <a:p>
                      <a:r>
                        <a:rPr lang="de-CH" sz="1200" kern="1200">
                          <a:solidFill>
                            <a:schemeClr val="dk1"/>
                          </a:solidFill>
                          <a:effectLst/>
                          <a:latin typeface="+mn-lt"/>
                          <a:ea typeface="+mn-ea"/>
                          <a:cs typeface="+mn-cs"/>
                        </a:rPr>
                        <a:t>Dorfstrasse 50</a:t>
                      </a:r>
                    </a:p>
                  </a:txBody>
                  <a:tcPr marL="42730" marR="42730" marT="21365" marB="21365">
                    <a:lnL>
                      <a:noFill/>
                    </a:lnL>
                    <a:lnR>
                      <a:noFill/>
                    </a:lnR>
                    <a:lnT>
                      <a:noFill/>
                    </a:lnT>
                    <a:lnB>
                      <a:noFill/>
                    </a:lnB>
                    <a:solidFill>
                      <a:srgbClr val="FFFFFF"/>
                    </a:solidFill>
                  </a:tcPr>
                </a:tc>
                <a:tc>
                  <a:txBody>
                    <a:bodyPr/>
                    <a:lstStyle/>
                    <a:p>
                      <a:r>
                        <a:rPr lang="de-CH" sz="1200" kern="1200">
                          <a:solidFill>
                            <a:schemeClr val="dk1"/>
                          </a:solidFill>
                          <a:effectLst/>
                          <a:latin typeface="+mn-lt"/>
                          <a:ea typeface="+mn-ea"/>
                          <a:cs typeface="+mn-cs"/>
                        </a:rPr>
                        <a:t>079 946 48 71</a:t>
                      </a:r>
                    </a:p>
                  </a:txBody>
                  <a:tcPr marL="42730" marR="42730" marT="21365" marB="21365">
                    <a:lnL>
                      <a:noFill/>
                    </a:lnL>
                    <a:lnR>
                      <a:noFill/>
                    </a:lnR>
                    <a:lnT>
                      <a:noFill/>
                    </a:lnT>
                    <a:lnB>
                      <a:noFill/>
                    </a:lnB>
                    <a:solidFill>
                      <a:srgbClr val="FFFFFF"/>
                    </a:solidFill>
                  </a:tcPr>
                </a:tc>
                <a:tc>
                  <a:txBody>
                    <a:bodyPr/>
                    <a:lstStyle/>
                    <a:p>
                      <a:pPr algn="r"/>
                      <a:br>
                        <a:rPr lang="de-CH" sz="1200" kern="1200">
                          <a:solidFill>
                            <a:schemeClr val="dk1"/>
                          </a:solidFill>
                          <a:effectLst/>
                          <a:latin typeface="+mn-lt"/>
                          <a:ea typeface="+mn-ea"/>
                          <a:cs typeface="+mn-cs"/>
                        </a:rPr>
                      </a:br>
                      <a:endParaRPr lang="de-CH" sz="1200" kern="1200">
                        <a:solidFill>
                          <a:schemeClr val="dk1"/>
                        </a:solidFill>
                        <a:effectLst/>
                        <a:latin typeface="+mn-lt"/>
                        <a:ea typeface="+mn-ea"/>
                        <a:cs typeface="+mn-cs"/>
                      </a:endParaRPr>
                    </a:p>
                  </a:txBody>
                  <a:tcPr marL="42730" marR="42730" marT="21365" marB="21365">
                    <a:lnL>
                      <a:noFill/>
                    </a:lnL>
                    <a:lnR>
                      <a:noFill/>
                    </a:lnR>
                    <a:lnT>
                      <a:noFill/>
                    </a:lnT>
                    <a:lnB>
                      <a:noFill/>
                    </a:lnB>
                    <a:solidFill>
                      <a:srgbClr val="FFFFFF"/>
                    </a:solidFill>
                  </a:tcPr>
                </a:tc>
                <a:tc>
                  <a:txBody>
                    <a:bodyPr/>
                    <a:lstStyle/>
                    <a:p>
                      <a:pPr algn="r"/>
                      <a:br>
                        <a:rPr lang="de-CH" sz="1200" kern="1200">
                          <a:solidFill>
                            <a:schemeClr val="dk1"/>
                          </a:solidFill>
                          <a:effectLst/>
                          <a:latin typeface="+mn-lt"/>
                          <a:ea typeface="+mn-ea"/>
                          <a:cs typeface="+mn-cs"/>
                        </a:rPr>
                      </a:br>
                      <a:endParaRPr lang="de-CH" sz="1200" kern="1200">
                        <a:solidFill>
                          <a:schemeClr val="dk1"/>
                        </a:solidFill>
                        <a:effectLst/>
                        <a:latin typeface="+mn-lt"/>
                        <a:ea typeface="+mn-ea"/>
                        <a:cs typeface="+mn-cs"/>
                      </a:endParaRPr>
                    </a:p>
                  </a:txBody>
                  <a:tcPr marL="42730" marR="42730" marT="21365" marB="21365">
                    <a:lnL>
                      <a:noFill/>
                    </a:lnL>
                    <a:lnR>
                      <a:noFill/>
                    </a:lnR>
                    <a:lnT>
                      <a:noFill/>
                    </a:lnT>
                    <a:lnB>
                      <a:noFill/>
                    </a:lnB>
                    <a:solidFill>
                      <a:srgbClr val="FFFFFF"/>
                    </a:solidFill>
                  </a:tcPr>
                </a:tc>
                <a:tc>
                  <a:txBody>
                    <a:bodyPr/>
                    <a:lstStyle/>
                    <a:p>
                      <a:r>
                        <a:rPr lang="de-CH" sz="1200" kern="1200" dirty="0">
                          <a:solidFill>
                            <a:schemeClr val="dk1"/>
                          </a:solidFill>
                          <a:effectLst/>
                          <a:latin typeface="+mn-lt"/>
                          <a:ea typeface="+mn-ea"/>
                          <a:cs typeface="+mn-cs"/>
                          <a:hlinkClick r:id="rId4">
                            <a:extLst>
                              <a:ext uri="{A12FA001-AC4F-418D-AE19-62706E023703}">
                                <ahyp:hlinkClr xmlns:ahyp="http://schemas.microsoft.com/office/drawing/2018/hyperlinkcolor" val="tx"/>
                              </a:ext>
                            </a:extLst>
                          </a:hlinkClick>
                        </a:rPr>
                        <a:t>verwaltungzh@outlook.com</a:t>
                      </a:r>
                      <a:endParaRPr lang="de-CH" sz="1200" kern="1200" dirty="0">
                        <a:solidFill>
                          <a:schemeClr val="dk1"/>
                        </a:solidFill>
                        <a:effectLst/>
                        <a:latin typeface="+mn-lt"/>
                        <a:ea typeface="+mn-ea"/>
                        <a:cs typeface="+mn-cs"/>
                      </a:endParaRPr>
                    </a:p>
                  </a:txBody>
                  <a:tcPr marL="42730" marR="42730" marT="21365" marB="21365">
                    <a:lnL>
                      <a:noFill/>
                    </a:lnL>
                    <a:lnR>
                      <a:noFill/>
                    </a:lnR>
                    <a:lnT>
                      <a:noFill/>
                    </a:lnT>
                    <a:lnB>
                      <a:noFill/>
                    </a:lnB>
                    <a:solidFill>
                      <a:srgbClr val="FFFFFF"/>
                    </a:solidFill>
                  </a:tcPr>
                </a:tc>
                <a:extLst>
                  <a:ext uri="{0D108BD9-81ED-4DB2-BD59-A6C34878D82A}">
                    <a16:rowId xmlns:a16="http://schemas.microsoft.com/office/drawing/2014/main" val="1081217797"/>
                  </a:ext>
                </a:extLst>
              </a:tr>
              <a:tr h="622223">
                <a:tc>
                  <a:txBody>
                    <a:bodyPr/>
                    <a:lstStyle/>
                    <a:p>
                      <a:pPr algn="r"/>
                      <a:r>
                        <a:rPr lang="de-CH" sz="1200" kern="1200">
                          <a:solidFill>
                            <a:schemeClr val="dk1"/>
                          </a:solidFill>
                          <a:effectLst/>
                          <a:latin typeface="+mn-lt"/>
                          <a:ea typeface="+mn-ea"/>
                          <a:cs typeface="+mn-cs"/>
                        </a:rPr>
                        <a:t>18.03.2022</a:t>
                      </a:r>
                    </a:p>
                  </a:txBody>
                  <a:tcPr marL="42730" marR="42730" marT="21365" marB="21365">
                    <a:lnL>
                      <a:noFill/>
                    </a:lnL>
                    <a:lnR>
                      <a:noFill/>
                    </a:lnR>
                    <a:lnT>
                      <a:noFill/>
                    </a:lnT>
                    <a:lnB>
                      <a:noFill/>
                    </a:lnB>
                    <a:solidFill>
                      <a:srgbClr val="FF0000"/>
                    </a:solidFill>
                  </a:tcPr>
                </a:tc>
                <a:tc>
                  <a:txBody>
                    <a:bodyPr/>
                    <a:lstStyle/>
                    <a:p>
                      <a:r>
                        <a:rPr lang="de-CH" sz="1200" kern="1200">
                          <a:solidFill>
                            <a:schemeClr val="dk1"/>
                          </a:solidFill>
                          <a:effectLst/>
                          <a:latin typeface="+mn-lt"/>
                          <a:ea typeface="+mn-ea"/>
                          <a:cs typeface="+mn-cs"/>
                        </a:rPr>
                        <a:t>Dorsaz Raymond</a:t>
                      </a:r>
                    </a:p>
                  </a:txBody>
                  <a:tcPr marL="42730" marR="42730" marT="21365" marB="21365">
                    <a:lnL>
                      <a:noFill/>
                    </a:lnL>
                    <a:lnR>
                      <a:noFill/>
                    </a:lnR>
                    <a:lnT>
                      <a:noFill/>
                    </a:lnT>
                    <a:lnB>
                      <a:noFill/>
                    </a:lnB>
                    <a:solidFill>
                      <a:srgbClr val="FF0000"/>
                    </a:solidFill>
                  </a:tcPr>
                </a:tc>
                <a:tc>
                  <a:txBody>
                    <a:bodyPr/>
                    <a:lstStyle/>
                    <a:p>
                      <a:pPr algn="r"/>
                      <a:r>
                        <a:rPr lang="de-CH" sz="1200" kern="1200">
                          <a:solidFill>
                            <a:schemeClr val="dk1"/>
                          </a:solidFill>
                          <a:effectLst/>
                          <a:latin typeface="+mn-lt"/>
                          <a:ea typeface="+mn-ea"/>
                          <a:cs typeface="+mn-cs"/>
                        </a:rPr>
                        <a:t>05.09.2018</a:t>
                      </a:r>
                    </a:p>
                  </a:txBody>
                  <a:tcPr marL="42730" marR="42730" marT="21365" marB="21365">
                    <a:lnL>
                      <a:noFill/>
                    </a:lnL>
                    <a:lnR>
                      <a:noFill/>
                    </a:lnR>
                    <a:lnT>
                      <a:noFill/>
                    </a:lnT>
                    <a:lnB>
                      <a:noFill/>
                    </a:lnB>
                    <a:solidFill>
                      <a:srgbClr val="FF0000"/>
                    </a:solidFill>
                  </a:tcPr>
                </a:tc>
                <a:tc>
                  <a:txBody>
                    <a:bodyPr/>
                    <a:lstStyle/>
                    <a:p>
                      <a:r>
                        <a:rPr lang="de-CH" sz="1200" kern="1200" dirty="0" err="1">
                          <a:solidFill>
                            <a:schemeClr val="dk1"/>
                          </a:solidFill>
                          <a:effectLst/>
                          <a:latin typeface="+mn-lt"/>
                          <a:ea typeface="+mn-ea"/>
                          <a:cs typeface="+mn-cs"/>
                        </a:rPr>
                        <a:t>Zarzani</a:t>
                      </a:r>
                      <a:r>
                        <a:rPr lang="de-CH" sz="1200" kern="1200" dirty="0">
                          <a:solidFill>
                            <a:schemeClr val="dk1"/>
                          </a:solidFill>
                          <a:effectLst/>
                          <a:latin typeface="+mn-lt"/>
                          <a:ea typeface="+mn-ea"/>
                          <a:cs typeface="+mn-cs"/>
                        </a:rPr>
                        <a:t>/</a:t>
                      </a:r>
                      <a:r>
                        <a:rPr lang="de-CH" sz="1200" kern="1200" dirty="0" err="1">
                          <a:solidFill>
                            <a:schemeClr val="dk1"/>
                          </a:solidFill>
                          <a:effectLst/>
                          <a:latin typeface="+mn-lt"/>
                          <a:ea typeface="+mn-ea"/>
                          <a:cs typeface="+mn-cs"/>
                        </a:rPr>
                        <a:t>Sarrasin</a:t>
                      </a:r>
                      <a:endParaRPr lang="de-CH" sz="1200" kern="1200" dirty="0">
                        <a:solidFill>
                          <a:schemeClr val="dk1"/>
                        </a:solidFill>
                        <a:effectLst/>
                        <a:latin typeface="+mn-lt"/>
                        <a:ea typeface="+mn-ea"/>
                        <a:cs typeface="+mn-cs"/>
                      </a:endParaRPr>
                    </a:p>
                  </a:txBody>
                  <a:tcPr marL="42730" marR="42730" marT="21365" marB="21365">
                    <a:lnL>
                      <a:noFill/>
                    </a:lnL>
                    <a:lnR>
                      <a:noFill/>
                    </a:lnR>
                    <a:lnT>
                      <a:noFill/>
                    </a:lnT>
                    <a:lnB>
                      <a:noFill/>
                    </a:lnB>
                    <a:solidFill>
                      <a:srgbClr val="FF0000"/>
                    </a:solidFill>
                  </a:tcPr>
                </a:tc>
                <a:tc>
                  <a:txBody>
                    <a:bodyPr/>
                    <a:lstStyle/>
                    <a:p>
                      <a:r>
                        <a:rPr lang="de-CH" sz="1200" kern="1200">
                          <a:solidFill>
                            <a:schemeClr val="dk1"/>
                          </a:solidFill>
                          <a:effectLst/>
                          <a:latin typeface="+mn-lt"/>
                          <a:ea typeface="+mn-ea"/>
                          <a:cs typeface="+mn-cs"/>
                        </a:rPr>
                        <a:t>Lucernois</a:t>
                      </a:r>
                    </a:p>
                  </a:txBody>
                  <a:tcPr marL="42730" marR="42730" marT="21365" marB="21365">
                    <a:lnL>
                      <a:noFill/>
                    </a:lnL>
                    <a:lnR>
                      <a:noFill/>
                    </a:lnR>
                    <a:lnT>
                      <a:noFill/>
                    </a:lnT>
                    <a:lnB>
                      <a:noFill/>
                    </a:lnB>
                    <a:solidFill>
                      <a:srgbClr val="FF0000"/>
                    </a:solidFill>
                  </a:tcPr>
                </a:tc>
                <a:tc>
                  <a:txBody>
                    <a:bodyPr/>
                    <a:lstStyle/>
                    <a:p>
                      <a:r>
                        <a:rPr lang="de-CH" sz="1200" kern="1200">
                          <a:solidFill>
                            <a:schemeClr val="dk1"/>
                          </a:solidFill>
                          <a:effectLst/>
                          <a:latin typeface="+mn-lt"/>
                          <a:ea typeface="+mn-ea"/>
                          <a:cs typeface="+mn-cs"/>
                        </a:rPr>
                        <a:t>Breya</a:t>
                      </a:r>
                    </a:p>
                  </a:txBody>
                  <a:tcPr marL="42730" marR="42730" marT="21365" marB="21365">
                    <a:lnL>
                      <a:noFill/>
                    </a:lnL>
                    <a:lnR>
                      <a:noFill/>
                    </a:lnR>
                    <a:lnT>
                      <a:noFill/>
                    </a:lnT>
                    <a:lnB>
                      <a:noFill/>
                    </a:lnB>
                    <a:solidFill>
                      <a:srgbClr val="FF0000"/>
                    </a:solidFill>
                  </a:tcPr>
                </a:tc>
                <a:tc>
                  <a:txBody>
                    <a:bodyPr/>
                    <a:lstStyle/>
                    <a:p>
                      <a:r>
                        <a:rPr lang="de-CH" sz="1200" kern="1200">
                          <a:solidFill>
                            <a:schemeClr val="dk1"/>
                          </a:solidFill>
                          <a:effectLst/>
                          <a:latin typeface="+mn-lt"/>
                          <a:ea typeface="+mn-ea"/>
                          <a:cs typeface="+mn-cs"/>
                        </a:rPr>
                        <a:t>Momo-Löwenhof 772378 x Schiwa-Breya 759655</a:t>
                      </a:r>
                    </a:p>
                  </a:txBody>
                  <a:tcPr marL="42730" marR="42730" marT="21365" marB="21365">
                    <a:lnL>
                      <a:noFill/>
                    </a:lnL>
                    <a:lnR>
                      <a:noFill/>
                    </a:lnR>
                    <a:lnT>
                      <a:noFill/>
                    </a:lnT>
                    <a:lnB>
                      <a:noFill/>
                    </a:lnB>
                    <a:solidFill>
                      <a:srgbClr val="FF0000"/>
                    </a:solidFill>
                  </a:tcPr>
                </a:tc>
                <a:tc>
                  <a:txBody>
                    <a:bodyPr/>
                    <a:lstStyle/>
                    <a:p>
                      <a:r>
                        <a:rPr lang="de-CH" sz="1200" kern="1200">
                          <a:solidFill>
                            <a:schemeClr val="dk1"/>
                          </a:solidFill>
                          <a:effectLst/>
                          <a:latin typeface="+mn-lt"/>
                          <a:ea typeface="+mn-ea"/>
                          <a:cs typeface="+mn-cs"/>
                        </a:rPr>
                        <a:t>1926 Fully</a:t>
                      </a:r>
                    </a:p>
                  </a:txBody>
                  <a:tcPr marL="42730" marR="42730" marT="21365" marB="21365">
                    <a:lnL>
                      <a:noFill/>
                    </a:lnL>
                    <a:lnR>
                      <a:noFill/>
                    </a:lnR>
                    <a:lnT>
                      <a:noFill/>
                    </a:lnT>
                    <a:lnB>
                      <a:noFill/>
                    </a:lnB>
                    <a:solidFill>
                      <a:srgbClr val="FF0000"/>
                    </a:solidFill>
                  </a:tcPr>
                </a:tc>
                <a:tc>
                  <a:txBody>
                    <a:bodyPr/>
                    <a:lstStyle/>
                    <a:p>
                      <a:r>
                        <a:rPr lang="de-CH" sz="1200" kern="1200">
                          <a:solidFill>
                            <a:schemeClr val="dk1"/>
                          </a:solidFill>
                          <a:effectLst/>
                          <a:latin typeface="+mn-lt"/>
                          <a:ea typeface="+mn-ea"/>
                          <a:cs typeface="+mn-cs"/>
                        </a:rPr>
                        <a:t>VS</a:t>
                      </a:r>
                    </a:p>
                  </a:txBody>
                  <a:tcPr marL="42730" marR="42730" marT="21365" marB="21365">
                    <a:lnL>
                      <a:noFill/>
                    </a:lnL>
                    <a:lnR>
                      <a:noFill/>
                    </a:lnR>
                    <a:lnT>
                      <a:noFill/>
                    </a:lnT>
                    <a:lnB>
                      <a:noFill/>
                    </a:lnB>
                    <a:solidFill>
                      <a:srgbClr val="FF0000"/>
                    </a:solidFill>
                  </a:tcPr>
                </a:tc>
                <a:tc>
                  <a:txBody>
                    <a:bodyPr/>
                    <a:lstStyle/>
                    <a:p>
                      <a:r>
                        <a:rPr lang="de-CH" sz="1200" kern="1200">
                          <a:solidFill>
                            <a:schemeClr val="dk1"/>
                          </a:solidFill>
                          <a:effectLst/>
                          <a:latin typeface="+mn-lt"/>
                          <a:ea typeface="+mn-ea"/>
                          <a:cs typeface="+mn-cs"/>
                        </a:rPr>
                        <a:t>Chemin du Levant 16</a:t>
                      </a:r>
                    </a:p>
                  </a:txBody>
                  <a:tcPr marL="42730" marR="42730" marT="21365" marB="21365">
                    <a:lnL>
                      <a:noFill/>
                    </a:lnL>
                    <a:lnR>
                      <a:noFill/>
                    </a:lnR>
                    <a:lnT>
                      <a:noFill/>
                    </a:lnT>
                    <a:lnB>
                      <a:noFill/>
                    </a:lnB>
                    <a:solidFill>
                      <a:srgbClr val="FF0000"/>
                    </a:solidFill>
                  </a:tcPr>
                </a:tc>
                <a:tc>
                  <a:txBody>
                    <a:bodyPr/>
                    <a:lstStyle/>
                    <a:p>
                      <a:r>
                        <a:rPr lang="de-CH" sz="1200" kern="1200">
                          <a:solidFill>
                            <a:schemeClr val="dk1"/>
                          </a:solidFill>
                          <a:effectLst/>
                          <a:latin typeface="+mn-lt"/>
                          <a:ea typeface="+mn-ea"/>
                          <a:cs typeface="+mn-cs"/>
                        </a:rPr>
                        <a:t>079 229 32 24</a:t>
                      </a:r>
                    </a:p>
                  </a:txBody>
                  <a:tcPr marL="42730" marR="42730" marT="21365" marB="21365">
                    <a:lnL>
                      <a:noFill/>
                    </a:lnL>
                    <a:lnR>
                      <a:noFill/>
                    </a:lnR>
                    <a:lnT>
                      <a:noFill/>
                    </a:lnT>
                    <a:lnB>
                      <a:noFill/>
                    </a:lnB>
                    <a:solidFill>
                      <a:srgbClr val="FF0000"/>
                    </a:solidFill>
                  </a:tcPr>
                </a:tc>
                <a:tc>
                  <a:txBody>
                    <a:bodyPr/>
                    <a:lstStyle/>
                    <a:p>
                      <a:pPr algn="r"/>
                      <a:br>
                        <a:rPr lang="de-CH" sz="1200" kern="1200">
                          <a:solidFill>
                            <a:schemeClr val="dk1"/>
                          </a:solidFill>
                          <a:effectLst/>
                          <a:latin typeface="+mn-lt"/>
                          <a:ea typeface="+mn-ea"/>
                          <a:cs typeface="+mn-cs"/>
                        </a:rPr>
                      </a:br>
                      <a:endParaRPr lang="de-CH" sz="1200" kern="1200">
                        <a:solidFill>
                          <a:schemeClr val="dk1"/>
                        </a:solidFill>
                        <a:effectLst/>
                        <a:latin typeface="+mn-lt"/>
                        <a:ea typeface="+mn-ea"/>
                        <a:cs typeface="+mn-cs"/>
                      </a:endParaRPr>
                    </a:p>
                  </a:txBody>
                  <a:tcPr marL="42730" marR="42730" marT="21365" marB="21365">
                    <a:lnL>
                      <a:noFill/>
                    </a:lnL>
                    <a:lnR>
                      <a:noFill/>
                    </a:lnR>
                    <a:lnT>
                      <a:noFill/>
                    </a:lnT>
                    <a:lnB>
                      <a:noFill/>
                    </a:lnB>
                    <a:solidFill>
                      <a:srgbClr val="FF0000"/>
                    </a:solidFill>
                  </a:tcPr>
                </a:tc>
                <a:tc>
                  <a:txBody>
                    <a:bodyPr/>
                    <a:lstStyle/>
                    <a:p>
                      <a:pPr algn="r"/>
                      <a:br>
                        <a:rPr lang="de-CH" sz="1200" kern="1200">
                          <a:solidFill>
                            <a:schemeClr val="dk1"/>
                          </a:solidFill>
                          <a:effectLst/>
                          <a:latin typeface="+mn-lt"/>
                          <a:ea typeface="+mn-ea"/>
                          <a:cs typeface="+mn-cs"/>
                        </a:rPr>
                      </a:br>
                      <a:endParaRPr lang="de-CH" sz="1200" kern="1200">
                        <a:solidFill>
                          <a:schemeClr val="dk1"/>
                        </a:solidFill>
                        <a:effectLst/>
                        <a:latin typeface="+mn-lt"/>
                        <a:ea typeface="+mn-ea"/>
                        <a:cs typeface="+mn-cs"/>
                      </a:endParaRPr>
                    </a:p>
                  </a:txBody>
                  <a:tcPr marL="42730" marR="42730" marT="21365" marB="21365">
                    <a:lnL>
                      <a:noFill/>
                    </a:lnL>
                    <a:lnR>
                      <a:noFill/>
                    </a:lnR>
                    <a:lnT>
                      <a:noFill/>
                    </a:lnT>
                    <a:lnB>
                      <a:noFill/>
                    </a:lnB>
                    <a:solidFill>
                      <a:srgbClr val="FF0000"/>
                    </a:solidFill>
                  </a:tcPr>
                </a:tc>
                <a:tc>
                  <a:txBody>
                    <a:bodyPr/>
                    <a:lstStyle/>
                    <a:p>
                      <a:r>
                        <a:rPr lang="de-CH" sz="1200" kern="1200" dirty="0">
                          <a:solidFill>
                            <a:schemeClr val="dk1"/>
                          </a:solidFill>
                          <a:effectLst/>
                          <a:latin typeface="+mn-lt"/>
                          <a:ea typeface="+mn-ea"/>
                          <a:cs typeface="+mn-cs"/>
                          <a:hlinkClick r:id="rId5">
                            <a:extLst>
                              <a:ext uri="{A12FA001-AC4F-418D-AE19-62706E023703}">
                                <ahyp:hlinkClr xmlns:ahyp="http://schemas.microsoft.com/office/drawing/2018/hyperlinkcolor" val="tx"/>
                              </a:ext>
                            </a:extLst>
                          </a:hlinkClick>
                        </a:rPr>
                        <a:t>raymond.dorsaz@bluewin.ch</a:t>
                      </a:r>
                      <a:endParaRPr lang="de-CH" sz="1200" kern="1200" dirty="0">
                        <a:solidFill>
                          <a:schemeClr val="dk1"/>
                        </a:solidFill>
                        <a:effectLst/>
                        <a:latin typeface="+mn-lt"/>
                        <a:ea typeface="+mn-ea"/>
                        <a:cs typeface="+mn-cs"/>
                      </a:endParaRPr>
                    </a:p>
                  </a:txBody>
                  <a:tcPr marL="42730" marR="42730" marT="21365" marB="21365">
                    <a:lnL>
                      <a:noFill/>
                    </a:lnL>
                    <a:lnR>
                      <a:noFill/>
                    </a:lnR>
                    <a:lnT>
                      <a:noFill/>
                    </a:lnT>
                    <a:lnB>
                      <a:noFill/>
                    </a:lnB>
                    <a:solidFill>
                      <a:srgbClr val="FF0000"/>
                    </a:solidFill>
                  </a:tcPr>
                </a:tc>
                <a:extLst>
                  <a:ext uri="{0D108BD9-81ED-4DB2-BD59-A6C34878D82A}">
                    <a16:rowId xmlns:a16="http://schemas.microsoft.com/office/drawing/2014/main" val="270820144"/>
                  </a:ext>
                </a:extLst>
              </a:tr>
              <a:tr h="811057">
                <a:tc>
                  <a:txBody>
                    <a:bodyPr/>
                    <a:lstStyle/>
                    <a:p>
                      <a:pPr algn="r"/>
                      <a:r>
                        <a:rPr lang="de-CH" sz="1200" kern="1200">
                          <a:solidFill>
                            <a:schemeClr val="dk1"/>
                          </a:solidFill>
                          <a:effectLst/>
                          <a:latin typeface="+mn-lt"/>
                          <a:ea typeface="+mn-ea"/>
                          <a:cs typeface="+mn-cs"/>
                        </a:rPr>
                        <a:t>19.03.2022</a:t>
                      </a:r>
                    </a:p>
                  </a:txBody>
                  <a:tcPr marL="42730" marR="42730" marT="21365" marB="21365">
                    <a:lnL>
                      <a:noFill/>
                    </a:lnL>
                    <a:lnR>
                      <a:noFill/>
                    </a:lnR>
                    <a:lnT>
                      <a:noFill/>
                    </a:lnT>
                    <a:lnB>
                      <a:noFill/>
                    </a:lnB>
                    <a:solidFill>
                      <a:srgbClr val="FFFFFF"/>
                    </a:solidFill>
                  </a:tcPr>
                </a:tc>
                <a:tc>
                  <a:txBody>
                    <a:bodyPr/>
                    <a:lstStyle/>
                    <a:p>
                      <a:r>
                        <a:rPr lang="de-CH" sz="1200" kern="1200">
                          <a:solidFill>
                            <a:schemeClr val="dk1"/>
                          </a:solidFill>
                          <a:effectLst/>
                          <a:latin typeface="+mn-lt"/>
                          <a:ea typeface="+mn-ea"/>
                          <a:cs typeface="+mn-cs"/>
                        </a:rPr>
                        <a:t>Isepponi Ilario</a:t>
                      </a:r>
                    </a:p>
                  </a:txBody>
                  <a:tcPr marL="42730" marR="42730" marT="21365" marB="21365">
                    <a:lnL>
                      <a:noFill/>
                    </a:lnL>
                    <a:lnR>
                      <a:noFill/>
                    </a:lnR>
                    <a:lnT>
                      <a:noFill/>
                    </a:lnT>
                    <a:lnB>
                      <a:noFill/>
                    </a:lnB>
                    <a:solidFill>
                      <a:srgbClr val="FFFFFF"/>
                    </a:solidFill>
                  </a:tcPr>
                </a:tc>
                <a:tc>
                  <a:txBody>
                    <a:bodyPr/>
                    <a:lstStyle/>
                    <a:p>
                      <a:pPr algn="r"/>
                      <a:r>
                        <a:rPr lang="de-CH" sz="1200" kern="1200">
                          <a:solidFill>
                            <a:schemeClr val="dk1"/>
                          </a:solidFill>
                          <a:effectLst/>
                          <a:latin typeface="+mn-lt"/>
                          <a:ea typeface="+mn-ea"/>
                          <a:cs typeface="+mn-cs"/>
                        </a:rPr>
                        <a:t>19.01.2013</a:t>
                      </a:r>
                    </a:p>
                  </a:txBody>
                  <a:tcPr marL="42730" marR="42730" marT="21365" marB="21365">
                    <a:lnL>
                      <a:noFill/>
                    </a:lnL>
                    <a:lnR>
                      <a:noFill/>
                    </a:lnR>
                    <a:lnT>
                      <a:noFill/>
                    </a:lnT>
                    <a:lnB>
                      <a:noFill/>
                    </a:lnB>
                    <a:solidFill>
                      <a:srgbClr val="FFFFFF"/>
                    </a:solidFill>
                  </a:tcPr>
                </a:tc>
                <a:tc>
                  <a:txBody>
                    <a:bodyPr/>
                    <a:lstStyle/>
                    <a:p>
                      <a:r>
                        <a:rPr lang="de-CH" sz="1200" kern="1200" dirty="0">
                          <a:solidFill>
                            <a:schemeClr val="dk1"/>
                          </a:solidFill>
                          <a:effectLst/>
                          <a:latin typeface="+mn-lt"/>
                          <a:ea typeface="+mn-ea"/>
                          <a:cs typeface="+mn-cs"/>
                        </a:rPr>
                        <a:t>Jäger</a:t>
                      </a:r>
                    </a:p>
                  </a:txBody>
                  <a:tcPr marL="42730" marR="42730" marT="21365" marB="21365">
                    <a:lnL>
                      <a:noFill/>
                    </a:lnL>
                    <a:lnR>
                      <a:noFill/>
                    </a:lnR>
                    <a:lnT>
                      <a:noFill/>
                    </a:lnT>
                    <a:lnB>
                      <a:noFill/>
                    </a:lnB>
                    <a:solidFill>
                      <a:srgbClr val="FFFFFF"/>
                    </a:solidFill>
                  </a:tcPr>
                </a:tc>
                <a:tc>
                  <a:txBody>
                    <a:bodyPr/>
                    <a:lstStyle/>
                    <a:p>
                      <a:r>
                        <a:rPr lang="de-CH" sz="1200" kern="1200" dirty="0" err="1">
                          <a:solidFill>
                            <a:schemeClr val="dk1"/>
                          </a:solidFill>
                          <a:effectLst/>
                          <a:latin typeface="+mn-lt"/>
                          <a:ea typeface="+mn-ea"/>
                          <a:cs typeface="+mn-cs"/>
                        </a:rPr>
                        <a:t>Lucernois</a:t>
                      </a:r>
                      <a:endParaRPr lang="de-CH" sz="1200" kern="1200" dirty="0">
                        <a:solidFill>
                          <a:schemeClr val="dk1"/>
                        </a:solidFill>
                        <a:effectLst/>
                        <a:latin typeface="+mn-lt"/>
                        <a:ea typeface="+mn-ea"/>
                        <a:cs typeface="+mn-cs"/>
                      </a:endParaRPr>
                    </a:p>
                  </a:txBody>
                  <a:tcPr marL="42730" marR="42730" marT="21365" marB="21365">
                    <a:lnL>
                      <a:noFill/>
                    </a:lnL>
                    <a:lnR>
                      <a:noFill/>
                    </a:lnR>
                    <a:lnT>
                      <a:noFill/>
                    </a:lnT>
                    <a:lnB>
                      <a:noFill/>
                    </a:lnB>
                    <a:solidFill>
                      <a:srgbClr val="FFFFFF"/>
                    </a:solidFill>
                  </a:tcPr>
                </a:tc>
                <a:tc>
                  <a:txBody>
                    <a:bodyPr/>
                    <a:lstStyle/>
                    <a:p>
                      <a:r>
                        <a:rPr lang="de-CH" sz="1200" kern="1200" dirty="0" err="1">
                          <a:solidFill>
                            <a:schemeClr val="dk1"/>
                          </a:solidFill>
                          <a:effectLst/>
                          <a:latin typeface="+mn-lt"/>
                          <a:ea typeface="+mn-ea"/>
                          <a:cs typeface="+mn-cs"/>
                        </a:rPr>
                        <a:t>Silar</a:t>
                      </a:r>
                      <a:endParaRPr lang="de-CH" sz="1200" kern="1200" dirty="0">
                        <a:solidFill>
                          <a:schemeClr val="dk1"/>
                        </a:solidFill>
                        <a:effectLst/>
                        <a:latin typeface="+mn-lt"/>
                        <a:ea typeface="+mn-ea"/>
                        <a:cs typeface="+mn-cs"/>
                      </a:endParaRPr>
                    </a:p>
                  </a:txBody>
                  <a:tcPr marL="42730" marR="42730" marT="21365" marB="21365">
                    <a:lnL>
                      <a:noFill/>
                    </a:lnL>
                    <a:lnR>
                      <a:noFill/>
                    </a:lnR>
                    <a:lnT>
                      <a:noFill/>
                    </a:lnT>
                    <a:lnB>
                      <a:noFill/>
                    </a:lnB>
                    <a:solidFill>
                      <a:srgbClr val="FFFFFF"/>
                    </a:solidFill>
                  </a:tcPr>
                </a:tc>
                <a:tc>
                  <a:txBody>
                    <a:bodyPr/>
                    <a:lstStyle/>
                    <a:p>
                      <a:r>
                        <a:rPr lang="it-IT" sz="1200" kern="1200">
                          <a:solidFill>
                            <a:schemeClr val="dk1"/>
                          </a:solidFill>
                          <a:effectLst/>
                          <a:latin typeface="+mn-lt"/>
                          <a:ea typeface="+mn-ea"/>
                          <a:cs typeface="+mn-cs"/>
                        </a:rPr>
                        <a:t>Boj-Crap la Pala 752252 x Hania-Spiertossen 750577</a:t>
                      </a:r>
                    </a:p>
                  </a:txBody>
                  <a:tcPr marL="42730" marR="42730" marT="21365" marB="21365">
                    <a:lnL>
                      <a:noFill/>
                    </a:lnL>
                    <a:lnR>
                      <a:noFill/>
                    </a:lnR>
                    <a:lnT>
                      <a:noFill/>
                    </a:lnT>
                    <a:lnB>
                      <a:noFill/>
                    </a:lnB>
                    <a:solidFill>
                      <a:srgbClr val="FFFFFF"/>
                    </a:solidFill>
                  </a:tcPr>
                </a:tc>
                <a:tc>
                  <a:txBody>
                    <a:bodyPr/>
                    <a:lstStyle/>
                    <a:p>
                      <a:r>
                        <a:rPr lang="de-CH" sz="1200" kern="1200">
                          <a:solidFill>
                            <a:schemeClr val="dk1"/>
                          </a:solidFill>
                          <a:effectLst/>
                          <a:latin typeface="+mn-lt"/>
                          <a:ea typeface="+mn-ea"/>
                          <a:cs typeface="+mn-cs"/>
                        </a:rPr>
                        <a:t>7746 La Prese</a:t>
                      </a:r>
                    </a:p>
                  </a:txBody>
                  <a:tcPr marL="42730" marR="42730" marT="21365" marB="21365">
                    <a:lnL>
                      <a:noFill/>
                    </a:lnL>
                    <a:lnR>
                      <a:noFill/>
                    </a:lnR>
                    <a:lnT>
                      <a:noFill/>
                    </a:lnT>
                    <a:lnB>
                      <a:noFill/>
                    </a:lnB>
                    <a:solidFill>
                      <a:srgbClr val="FFFFFF"/>
                    </a:solidFill>
                  </a:tcPr>
                </a:tc>
                <a:tc>
                  <a:txBody>
                    <a:bodyPr/>
                    <a:lstStyle/>
                    <a:p>
                      <a:r>
                        <a:rPr lang="de-CH" sz="1200" kern="1200">
                          <a:solidFill>
                            <a:schemeClr val="dk1"/>
                          </a:solidFill>
                          <a:effectLst/>
                          <a:latin typeface="+mn-lt"/>
                          <a:ea typeface="+mn-ea"/>
                          <a:cs typeface="+mn-cs"/>
                        </a:rPr>
                        <a:t>GR</a:t>
                      </a:r>
                    </a:p>
                  </a:txBody>
                  <a:tcPr marL="42730" marR="42730" marT="21365" marB="21365">
                    <a:lnL>
                      <a:noFill/>
                    </a:lnL>
                    <a:lnR>
                      <a:noFill/>
                    </a:lnR>
                    <a:lnT>
                      <a:noFill/>
                    </a:lnT>
                    <a:lnB>
                      <a:noFill/>
                    </a:lnB>
                    <a:solidFill>
                      <a:srgbClr val="FFFFFF"/>
                    </a:solidFill>
                  </a:tcPr>
                </a:tc>
                <a:tc>
                  <a:txBody>
                    <a:bodyPr/>
                    <a:lstStyle/>
                    <a:p>
                      <a:r>
                        <a:rPr lang="de-CH" sz="1200" kern="1200">
                          <a:solidFill>
                            <a:schemeClr val="dk1"/>
                          </a:solidFill>
                          <a:effectLst/>
                          <a:latin typeface="+mn-lt"/>
                          <a:ea typeface="+mn-ea"/>
                          <a:cs typeface="+mn-cs"/>
                        </a:rPr>
                        <a:t>Pagnoncini</a:t>
                      </a:r>
                    </a:p>
                  </a:txBody>
                  <a:tcPr marL="42730" marR="42730" marT="21365" marB="21365">
                    <a:lnL>
                      <a:noFill/>
                    </a:lnL>
                    <a:lnR>
                      <a:noFill/>
                    </a:lnR>
                    <a:lnT>
                      <a:noFill/>
                    </a:lnT>
                    <a:lnB>
                      <a:noFill/>
                    </a:lnB>
                    <a:solidFill>
                      <a:srgbClr val="FFFFFF"/>
                    </a:solidFill>
                  </a:tcPr>
                </a:tc>
                <a:tc>
                  <a:txBody>
                    <a:bodyPr/>
                    <a:lstStyle/>
                    <a:p>
                      <a:r>
                        <a:rPr lang="de-CH" sz="1200" kern="1200">
                          <a:solidFill>
                            <a:schemeClr val="dk1"/>
                          </a:solidFill>
                          <a:effectLst/>
                          <a:latin typeface="+mn-lt"/>
                          <a:ea typeface="+mn-ea"/>
                          <a:cs typeface="+mn-cs"/>
                        </a:rPr>
                        <a:t>079 212 11 05</a:t>
                      </a:r>
                    </a:p>
                  </a:txBody>
                  <a:tcPr marL="42730" marR="42730" marT="21365" marB="21365">
                    <a:lnL>
                      <a:noFill/>
                    </a:lnL>
                    <a:lnR>
                      <a:noFill/>
                    </a:lnR>
                    <a:lnT>
                      <a:noFill/>
                    </a:lnT>
                    <a:lnB>
                      <a:noFill/>
                    </a:lnB>
                    <a:solidFill>
                      <a:srgbClr val="FFFFFF"/>
                    </a:solidFill>
                  </a:tcPr>
                </a:tc>
                <a:tc>
                  <a:txBody>
                    <a:bodyPr/>
                    <a:lstStyle/>
                    <a:p>
                      <a:pPr algn="r"/>
                      <a:br>
                        <a:rPr lang="de-CH" sz="1200" kern="1200">
                          <a:solidFill>
                            <a:schemeClr val="dk1"/>
                          </a:solidFill>
                          <a:effectLst/>
                          <a:latin typeface="+mn-lt"/>
                          <a:ea typeface="+mn-ea"/>
                          <a:cs typeface="+mn-cs"/>
                        </a:rPr>
                      </a:br>
                      <a:endParaRPr lang="de-CH" sz="1200" kern="1200">
                        <a:solidFill>
                          <a:schemeClr val="dk1"/>
                        </a:solidFill>
                        <a:effectLst/>
                        <a:latin typeface="+mn-lt"/>
                        <a:ea typeface="+mn-ea"/>
                        <a:cs typeface="+mn-cs"/>
                      </a:endParaRPr>
                    </a:p>
                  </a:txBody>
                  <a:tcPr marL="42730" marR="42730" marT="21365" marB="21365">
                    <a:lnL>
                      <a:noFill/>
                    </a:lnL>
                    <a:lnR>
                      <a:noFill/>
                    </a:lnR>
                    <a:lnT>
                      <a:noFill/>
                    </a:lnT>
                    <a:lnB>
                      <a:noFill/>
                    </a:lnB>
                    <a:solidFill>
                      <a:srgbClr val="FFFFFF"/>
                    </a:solidFill>
                  </a:tcPr>
                </a:tc>
                <a:tc>
                  <a:txBody>
                    <a:bodyPr/>
                    <a:lstStyle/>
                    <a:p>
                      <a:pPr algn="r"/>
                      <a:br>
                        <a:rPr lang="de-CH" sz="1200" kern="1200">
                          <a:solidFill>
                            <a:schemeClr val="dk1"/>
                          </a:solidFill>
                          <a:effectLst/>
                          <a:latin typeface="+mn-lt"/>
                          <a:ea typeface="+mn-ea"/>
                          <a:cs typeface="+mn-cs"/>
                        </a:rPr>
                      </a:br>
                      <a:endParaRPr lang="de-CH" sz="1200" kern="1200">
                        <a:solidFill>
                          <a:schemeClr val="dk1"/>
                        </a:solidFill>
                        <a:effectLst/>
                        <a:latin typeface="+mn-lt"/>
                        <a:ea typeface="+mn-ea"/>
                        <a:cs typeface="+mn-cs"/>
                      </a:endParaRPr>
                    </a:p>
                  </a:txBody>
                  <a:tcPr marL="42730" marR="42730" marT="21365" marB="21365">
                    <a:lnL>
                      <a:noFill/>
                    </a:lnL>
                    <a:lnR>
                      <a:noFill/>
                    </a:lnR>
                    <a:lnT>
                      <a:noFill/>
                    </a:lnT>
                    <a:lnB>
                      <a:noFill/>
                    </a:lnB>
                    <a:solidFill>
                      <a:srgbClr val="FFFFFF"/>
                    </a:solidFill>
                  </a:tcPr>
                </a:tc>
                <a:tc>
                  <a:txBody>
                    <a:bodyPr/>
                    <a:lstStyle/>
                    <a:p>
                      <a:r>
                        <a:rPr lang="de-CH" sz="1200" kern="1200" dirty="0">
                          <a:solidFill>
                            <a:schemeClr val="dk1"/>
                          </a:solidFill>
                          <a:effectLst/>
                          <a:latin typeface="+mn-lt"/>
                          <a:ea typeface="+mn-ea"/>
                          <a:cs typeface="+mn-cs"/>
                          <a:hlinkClick r:id="rId6">
                            <a:extLst>
                              <a:ext uri="{A12FA001-AC4F-418D-AE19-62706E023703}">
                                <ahyp:hlinkClr xmlns:ahyp="http://schemas.microsoft.com/office/drawing/2018/hyperlinkcolor" val="tx"/>
                              </a:ext>
                            </a:extLst>
                          </a:hlinkClick>
                        </a:rPr>
                        <a:t>ilario.isepponi@bluewin.ch</a:t>
                      </a:r>
                      <a:endParaRPr lang="de-CH" sz="1200" kern="1200" dirty="0">
                        <a:solidFill>
                          <a:schemeClr val="dk1"/>
                        </a:solidFill>
                        <a:effectLst/>
                        <a:latin typeface="+mn-lt"/>
                        <a:ea typeface="+mn-ea"/>
                        <a:cs typeface="+mn-cs"/>
                      </a:endParaRPr>
                    </a:p>
                  </a:txBody>
                  <a:tcPr marL="42730" marR="42730" marT="21365" marB="21365">
                    <a:lnL>
                      <a:noFill/>
                    </a:lnL>
                    <a:lnR>
                      <a:noFill/>
                    </a:lnR>
                    <a:lnT>
                      <a:noFill/>
                    </a:lnT>
                    <a:lnB>
                      <a:noFill/>
                    </a:lnB>
                    <a:solidFill>
                      <a:srgbClr val="FFFFFF"/>
                    </a:solidFill>
                  </a:tcPr>
                </a:tc>
                <a:extLst>
                  <a:ext uri="{0D108BD9-81ED-4DB2-BD59-A6C34878D82A}">
                    <a16:rowId xmlns:a16="http://schemas.microsoft.com/office/drawing/2014/main" val="1595062596"/>
                  </a:ext>
                </a:extLst>
              </a:tr>
              <a:tr h="811057">
                <a:tc>
                  <a:txBody>
                    <a:bodyPr/>
                    <a:lstStyle/>
                    <a:p>
                      <a:pPr algn="r"/>
                      <a:r>
                        <a:rPr lang="de-CH" sz="1200" kern="1200" dirty="0">
                          <a:solidFill>
                            <a:schemeClr val="dk1"/>
                          </a:solidFill>
                          <a:effectLst/>
                          <a:latin typeface="+mn-lt"/>
                          <a:ea typeface="+mn-ea"/>
                          <a:cs typeface="+mn-cs"/>
                        </a:rPr>
                        <a:t>13.04.2022</a:t>
                      </a:r>
                    </a:p>
                  </a:txBody>
                  <a:tcPr marL="42730" marR="42730" marT="21365" marB="21365">
                    <a:lnL>
                      <a:noFill/>
                    </a:lnL>
                    <a:lnR>
                      <a:noFill/>
                    </a:lnR>
                    <a:lnT>
                      <a:noFill/>
                    </a:lnT>
                    <a:lnB>
                      <a:noFill/>
                    </a:lnB>
                    <a:solidFill>
                      <a:srgbClr val="FFFFFF"/>
                    </a:solidFill>
                  </a:tcPr>
                </a:tc>
                <a:tc>
                  <a:txBody>
                    <a:bodyPr/>
                    <a:lstStyle/>
                    <a:p>
                      <a:r>
                        <a:rPr lang="de-CH" sz="1200" kern="1200">
                          <a:solidFill>
                            <a:schemeClr val="dk1"/>
                          </a:solidFill>
                          <a:effectLst/>
                          <a:latin typeface="+mn-lt"/>
                          <a:ea typeface="+mn-ea"/>
                          <a:cs typeface="+mn-cs"/>
                        </a:rPr>
                        <a:t>Bono Carlo</a:t>
                      </a:r>
                    </a:p>
                  </a:txBody>
                  <a:tcPr marL="42730" marR="42730" marT="21365" marB="21365">
                    <a:lnL>
                      <a:noFill/>
                    </a:lnL>
                    <a:lnR>
                      <a:noFill/>
                    </a:lnR>
                    <a:lnT>
                      <a:noFill/>
                    </a:lnT>
                    <a:lnB>
                      <a:noFill/>
                    </a:lnB>
                    <a:solidFill>
                      <a:srgbClr val="FFFFFF"/>
                    </a:solidFill>
                  </a:tcPr>
                </a:tc>
                <a:tc>
                  <a:txBody>
                    <a:bodyPr/>
                    <a:lstStyle/>
                    <a:p>
                      <a:pPr algn="r"/>
                      <a:r>
                        <a:rPr lang="de-CH" sz="1200" kern="1200">
                          <a:solidFill>
                            <a:schemeClr val="dk1"/>
                          </a:solidFill>
                          <a:effectLst/>
                          <a:latin typeface="+mn-lt"/>
                          <a:ea typeface="+mn-ea"/>
                          <a:cs typeface="+mn-cs"/>
                        </a:rPr>
                        <a:t>05.08.2017</a:t>
                      </a:r>
                    </a:p>
                  </a:txBody>
                  <a:tcPr marL="42730" marR="42730" marT="21365" marB="21365">
                    <a:lnL>
                      <a:noFill/>
                    </a:lnL>
                    <a:lnR>
                      <a:noFill/>
                    </a:lnR>
                    <a:lnT>
                      <a:noFill/>
                    </a:lnT>
                    <a:lnB>
                      <a:noFill/>
                    </a:lnB>
                    <a:solidFill>
                      <a:srgbClr val="FFFFFF"/>
                    </a:solidFill>
                  </a:tcPr>
                </a:tc>
                <a:tc>
                  <a:txBody>
                    <a:bodyPr/>
                    <a:lstStyle/>
                    <a:p>
                      <a:r>
                        <a:rPr lang="de-CH" sz="1200" kern="1200">
                          <a:solidFill>
                            <a:schemeClr val="dk1"/>
                          </a:solidFill>
                          <a:effectLst/>
                          <a:latin typeface="+mn-lt"/>
                          <a:ea typeface="+mn-ea"/>
                          <a:cs typeface="+mn-cs"/>
                        </a:rPr>
                        <a:t>Beffa</a:t>
                      </a:r>
                    </a:p>
                  </a:txBody>
                  <a:tcPr marL="42730" marR="42730" marT="21365" marB="21365">
                    <a:lnL>
                      <a:noFill/>
                    </a:lnL>
                    <a:lnR>
                      <a:noFill/>
                    </a:lnR>
                    <a:lnT>
                      <a:noFill/>
                    </a:lnT>
                    <a:lnB>
                      <a:noFill/>
                    </a:lnB>
                    <a:solidFill>
                      <a:srgbClr val="FFFFFF"/>
                    </a:solidFill>
                  </a:tcPr>
                </a:tc>
                <a:tc>
                  <a:txBody>
                    <a:bodyPr/>
                    <a:lstStyle/>
                    <a:p>
                      <a:r>
                        <a:rPr lang="de-CH" sz="1200" kern="1200">
                          <a:solidFill>
                            <a:schemeClr val="dk1"/>
                          </a:solidFill>
                          <a:effectLst/>
                          <a:latin typeface="+mn-lt"/>
                          <a:ea typeface="+mn-ea"/>
                          <a:cs typeface="+mn-cs"/>
                        </a:rPr>
                        <a:t>Schwytzois</a:t>
                      </a:r>
                    </a:p>
                  </a:txBody>
                  <a:tcPr marL="42730" marR="42730" marT="21365" marB="21365">
                    <a:lnL>
                      <a:noFill/>
                    </a:lnL>
                    <a:lnR>
                      <a:noFill/>
                    </a:lnR>
                    <a:lnT>
                      <a:noFill/>
                    </a:lnT>
                    <a:lnB>
                      <a:noFill/>
                    </a:lnB>
                    <a:solidFill>
                      <a:srgbClr val="FFFFFF"/>
                    </a:solidFill>
                  </a:tcPr>
                </a:tc>
                <a:tc>
                  <a:txBody>
                    <a:bodyPr/>
                    <a:lstStyle/>
                    <a:p>
                      <a:r>
                        <a:rPr lang="de-CH" sz="1200" kern="1200" dirty="0" err="1">
                          <a:solidFill>
                            <a:schemeClr val="dk1"/>
                          </a:solidFill>
                          <a:effectLst/>
                          <a:latin typeface="+mn-lt"/>
                          <a:ea typeface="+mn-ea"/>
                          <a:cs typeface="+mn-cs"/>
                        </a:rPr>
                        <a:t>Piumogna</a:t>
                      </a:r>
                      <a:endParaRPr lang="de-CH" sz="1200" kern="1200" dirty="0">
                        <a:solidFill>
                          <a:schemeClr val="dk1"/>
                        </a:solidFill>
                        <a:effectLst/>
                        <a:latin typeface="+mn-lt"/>
                        <a:ea typeface="+mn-ea"/>
                        <a:cs typeface="+mn-cs"/>
                      </a:endParaRPr>
                    </a:p>
                  </a:txBody>
                  <a:tcPr marL="42730" marR="42730" marT="21365" marB="21365">
                    <a:lnL>
                      <a:noFill/>
                    </a:lnL>
                    <a:lnR>
                      <a:noFill/>
                    </a:lnR>
                    <a:lnT>
                      <a:noFill/>
                    </a:lnT>
                    <a:lnB>
                      <a:noFill/>
                    </a:lnB>
                    <a:solidFill>
                      <a:srgbClr val="FFFFFF"/>
                    </a:solidFill>
                  </a:tcPr>
                </a:tc>
                <a:tc>
                  <a:txBody>
                    <a:bodyPr/>
                    <a:lstStyle/>
                    <a:p>
                      <a:r>
                        <a:rPr lang="it-IT" sz="1200" kern="1200" dirty="0" err="1">
                          <a:solidFill>
                            <a:schemeClr val="dk1"/>
                          </a:solidFill>
                          <a:effectLst/>
                          <a:latin typeface="+mn-lt"/>
                          <a:ea typeface="+mn-ea"/>
                          <a:cs typeface="+mn-cs"/>
                        </a:rPr>
                        <a:t>Djibi-Domaine</a:t>
                      </a:r>
                      <a:r>
                        <a:rPr lang="it-IT" sz="1200" kern="1200" dirty="0">
                          <a:solidFill>
                            <a:schemeClr val="dk1"/>
                          </a:solidFill>
                          <a:effectLst/>
                          <a:latin typeface="+mn-lt"/>
                          <a:ea typeface="+mn-ea"/>
                          <a:cs typeface="+mn-cs"/>
                        </a:rPr>
                        <a:t> d'Isère 759761 x Linda-</a:t>
                      </a:r>
                      <a:r>
                        <a:rPr lang="it-IT" sz="1200" kern="1200" dirty="0" err="1">
                          <a:solidFill>
                            <a:schemeClr val="dk1"/>
                          </a:solidFill>
                          <a:effectLst/>
                          <a:latin typeface="+mn-lt"/>
                          <a:ea typeface="+mn-ea"/>
                          <a:cs typeface="+mn-cs"/>
                        </a:rPr>
                        <a:t>Piumogna</a:t>
                      </a:r>
                      <a:r>
                        <a:rPr lang="it-IT" sz="1200" kern="1200" dirty="0">
                          <a:solidFill>
                            <a:schemeClr val="dk1"/>
                          </a:solidFill>
                          <a:effectLst/>
                          <a:latin typeface="+mn-lt"/>
                          <a:ea typeface="+mn-ea"/>
                          <a:cs typeface="+mn-cs"/>
                        </a:rPr>
                        <a:t> 751041</a:t>
                      </a:r>
                    </a:p>
                  </a:txBody>
                  <a:tcPr marL="42730" marR="42730" marT="21365" marB="21365">
                    <a:lnL>
                      <a:noFill/>
                    </a:lnL>
                    <a:lnR>
                      <a:noFill/>
                    </a:lnR>
                    <a:lnT>
                      <a:noFill/>
                    </a:lnT>
                    <a:lnB>
                      <a:noFill/>
                    </a:lnB>
                    <a:solidFill>
                      <a:srgbClr val="FFFFFF"/>
                    </a:solidFill>
                  </a:tcPr>
                </a:tc>
                <a:tc>
                  <a:txBody>
                    <a:bodyPr/>
                    <a:lstStyle/>
                    <a:p>
                      <a:r>
                        <a:rPr lang="de-CH" sz="1200" kern="1200" dirty="0">
                          <a:solidFill>
                            <a:schemeClr val="dk1"/>
                          </a:solidFill>
                          <a:effectLst/>
                          <a:latin typeface="+mn-lt"/>
                          <a:ea typeface="+mn-ea"/>
                          <a:cs typeface="+mn-cs"/>
                        </a:rPr>
                        <a:t>6760 </a:t>
                      </a:r>
                      <a:r>
                        <a:rPr lang="de-CH" sz="1200" kern="1200" dirty="0" err="1">
                          <a:solidFill>
                            <a:schemeClr val="dk1"/>
                          </a:solidFill>
                          <a:effectLst/>
                          <a:latin typeface="+mn-lt"/>
                          <a:ea typeface="+mn-ea"/>
                          <a:cs typeface="+mn-cs"/>
                        </a:rPr>
                        <a:t>Faido</a:t>
                      </a:r>
                      <a:endParaRPr lang="de-CH" sz="1200" kern="1200" dirty="0">
                        <a:solidFill>
                          <a:schemeClr val="dk1"/>
                        </a:solidFill>
                        <a:effectLst/>
                        <a:latin typeface="+mn-lt"/>
                        <a:ea typeface="+mn-ea"/>
                        <a:cs typeface="+mn-cs"/>
                      </a:endParaRPr>
                    </a:p>
                  </a:txBody>
                  <a:tcPr marL="42730" marR="42730" marT="21365" marB="21365">
                    <a:lnL>
                      <a:noFill/>
                    </a:lnL>
                    <a:lnR>
                      <a:noFill/>
                    </a:lnR>
                    <a:lnT>
                      <a:noFill/>
                    </a:lnT>
                    <a:lnB>
                      <a:noFill/>
                    </a:lnB>
                    <a:solidFill>
                      <a:srgbClr val="FFFFFF"/>
                    </a:solidFill>
                  </a:tcPr>
                </a:tc>
                <a:tc>
                  <a:txBody>
                    <a:bodyPr/>
                    <a:lstStyle/>
                    <a:p>
                      <a:r>
                        <a:rPr lang="de-CH" sz="1200" kern="1200" dirty="0">
                          <a:solidFill>
                            <a:schemeClr val="dk1"/>
                          </a:solidFill>
                          <a:effectLst/>
                          <a:latin typeface="+mn-lt"/>
                          <a:ea typeface="+mn-ea"/>
                          <a:cs typeface="+mn-cs"/>
                        </a:rPr>
                        <a:t>TI</a:t>
                      </a:r>
                    </a:p>
                  </a:txBody>
                  <a:tcPr marL="42730" marR="42730" marT="21365" marB="21365">
                    <a:lnL>
                      <a:noFill/>
                    </a:lnL>
                    <a:lnR>
                      <a:noFill/>
                    </a:lnR>
                    <a:lnT>
                      <a:noFill/>
                    </a:lnT>
                    <a:lnB>
                      <a:noFill/>
                    </a:lnB>
                    <a:solidFill>
                      <a:srgbClr val="FFFFFF"/>
                    </a:solidFill>
                  </a:tcPr>
                </a:tc>
                <a:tc>
                  <a:txBody>
                    <a:bodyPr/>
                    <a:lstStyle/>
                    <a:p>
                      <a:r>
                        <a:rPr lang="de-CH" sz="1200" kern="1200" dirty="0" err="1">
                          <a:solidFill>
                            <a:schemeClr val="dk1"/>
                          </a:solidFill>
                          <a:effectLst/>
                          <a:latin typeface="+mn-lt"/>
                          <a:ea typeface="+mn-ea"/>
                          <a:cs typeface="+mn-cs"/>
                        </a:rPr>
                        <a:t>Cà</a:t>
                      </a:r>
                      <a:r>
                        <a:rPr lang="de-CH" sz="1200" kern="1200" dirty="0">
                          <a:solidFill>
                            <a:schemeClr val="dk1"/>
                          </a:solidFill>
                          <a:effectLst/>
                          <a:latin typeface="+mn-lt"/>
                          <a:ea typeface="+mn-ea"/>
                          <a:cs typeface="+mn-cs"/>
                        </a:rPr>
                        <a:t> </a:t>
                      </a:r>
                      <a:r>
                        <a:rPr lang="de-CH" sz="1200" kern="1200" dirty="0" err="1">
                          <a:solidFill>
                            <a:schemeClr val="dk1"/>
                          </a:solidFill>
                          <a:effectLst/>
                          <a:latin typeface="+mn-lt"/>
                          <a:ea typeface="+mn-ea"/>
                          <a:cs typeface="+mn-cs"/>
                        </a:rPr>
                        <a:t>Meiza</a:t>
                      </a:r>
                      <a:endParaRPr lang="de-CH" sz="1200" kern="1200" dirty="0">
                        <a:solidFill>
                          <a:schemeClr val="dk1"/>
                        </a:solidFill>
                        <a:effectLst/>
                        <a:latin typeface="+mn-lt"/>
                        <a:ea typeface="+mn-ea"/>
                        <a:cs typeface="+mn-cs"/>
                      </a:endParaRPr>
                    </a:p>
                  </a:txBody>
                  <a:tcPr marL="42730" marR="42730" marT="21365" marB="21365">
                    <a:lnL>
                      <a:noFill/>
                    </a:lnL>
                    <a:lnR>
                      <a:noFill/>
                    </a:lnR>
                    <a:lnT>
                      <a:noFill/>
                    </a:lnT>
                    <a:lnB>
                      <a:noFill/>
                    </a:lnB>
                    <a:solidFill>
                      <a:srgbClr val="FFFFFF"/>
                    </a:solidFill>
                  </a:tcPr>
                </a:tc>
                <a:tc>
                  <a:txBody>
                    <a:bodyPr/>
                    <a:lstStyle/>
                    <a:p>
                      <a:r>
                        <a:rPr lang="de-CH" sz="1200" kern="1200" dirty="0">
                          <a:solidFill>
                            <a:schemeClr val="dk1"/>
                          </a:solidFill>
                          <a:effectLst/>
                          <a:latin typeface="+mn-lt"/>
                          <a:ea typeface="+mn-ea"/>
                          <a:cs typeface="+mn-cs"/>
                        </a:rPr>
                        <a:t>079 386 53 77</a:t>
                      </a:r>
                    </a:p>
                  </a:txBody>
                  <a:tcPr marL="42730" marR="42730" marT="21365" marB="21365">
                    <a:lnL>
                      <a:noFill/>
                    </a:lnL>
                    <a:lnR>
                      <a:noFill/>
                    </a:lnR>
                    <a:lnT>
                      <a:noFill/>
                    </a:lnT>
                    <a:lnB>
                      <a:noFill/>
                    </a:lnB>
                    <a:solidFill>
                      <a:srgbClr val="FFFFFF"/>
                    </a:solidFill>
                  </a:tcPr>
                </a:tc>
                <a:tc>
                  <a:txBody>
                    <a:bodyPr/>
                    <a:lstStyle/>
                    <a:p>
                      <a:pPr algn="r"/>
                      <a:br>
                        <a:rPr lang="de-CH" sz="1200" kern="1200" dirty="0">
                          <a:solidFill>
                            <a:schemeClr val="dk1"/>
                          </a:solidFill>
                          <a:effectLst/>
                          <a:latin typeface="+mn-lt"/>
                          <a:ea typeface="+mn-ea"/>
                          <a:cs typeface="+mn-cs"/>
                        </a:rPr>
                      </a:br>
                      <a:endParaRPr lang="de-CH" sz="1200" kern="1200" dirty="0">
                        <a:solidFill>
                          <a:schemeClr val="dk1"/>
                        </a:solidFill>
                        <a:effectLst/>
                        <a:latin typeface="+mn-lt"/>
                        <a:ea typeface="+mn-ea"/>
                        <a:cs typeface="+mn-cs"/>
                      </a:endParaRPr>
                    </a:p>
                  </a:txBody>
                  <a:tcPr marL="42730" marR="42730" marT="21365" marB="21365">
                    <a:lnL>
                      <a:noFill/>
                    </a:lnL>
                    <a:lnR>
                      <a:noFill/>
                    </a:lnR>
                    <a:lnT>
                      <a:noFill/>
                    </a:lnT>
                    <a:lnB>
                      <a:noFill/>
                    </a:lnB>
                    <a:solidFill>
                      <a:srgbClr val="FFFFFF"/>
                    </a:solidFill>
                  </a:tcPr>
                </a:tc>
                <a:tc>
                  <a:txBody>
                    <a:bodyPr/>
                    <a:lstStyle/>
                    <a:p>
                      <a:pPr algn="r"/>
                      <a:br>
                        <a:rPr lang="de-CH" sz="1200" kern="1200" dirty="0">
                          <a:solidFill>
                            <a:schemeClr val="dk1"/>
                          </a:solidFill>
                          <a:effectLst/>
                          <a:latin typeface="+mn-lt"/>
                          <a:ea typeface="+mn-ea"/>
                          <a:cs typeface="+mn-cs"/>
                        </a:rPr>
                      </a:br>
                      <a:endParaRPr lang="de-CH" sz="1200" kern="1200" dirty="0">
                        <a:solidFill>
                          <a:schemeClr val="dk1"/>
                        </a:solidFill>
                        <a:effectLst/>
                        <a:latin typeface="+mn-lt"/>
                        <a:ea typeface="+mn-ea"/>
                        <a:cs typeface="+mn-cs"/>
                      </a:endParaRPr>
                    </a:p>
                  </a:txBody>
                  <a:tcPr marL="42730" marR="42730" marT="21365" marB="21365">
                    <a:lnL>
                      <a:noFill/>
                    </a:lnL>
                    <a:lnR>
                      <a:noFill/>
                    </a:lnR>
                    <a:lnT>
                      <a:noFill/>
                    </a:lnT>
                    <a:lnB>
                      <a:noFill/>
                    </a:lnB>
                    <a:solidFill>
                      <a:srgbClr val="FFFFFF"/>
                    </a:solidFill>
                  </a:tcPr>
                </a:tc>
                <a:tc>
                  <a:txBody>
                    <a:bodyPr/>
                    <a:lstStyle/>
                    <a:p>
                      <a:br>
                        <a:rPr lang="de-CH" sz="1200" kern="1200" dirty="0">
                          <a:solidFill>
                            <a:schemeClr val="dk1"/>
                          </a:solidFill>
                          <a:effectLst/>
                          <a:latin typeface="+mn-lt"/>
                          <a:ea typeface="+mn-ea"/>
                          <a:cs typeface="+mn-cs"/>
                        </a:rPr>
                      </a:br>
                      <a:endParaRPr lang="de-CH" sz="1200" kern="1200" dirty="0">
                        <a:solidFill>
                          <a:schemeClr val="dk1"/>
                        </a:solidFill>
                        <a:effectLst/>
                        <a:latin typeface="+mn-lt"/>
                        <a:ea typeface="+mn-ea"/>
                        <a:cs typeface="+mn-cs"/>
                      </a:endParaRPr>
                    </a:p>
                  </a:txBody>
                  <a:tcPr marL="42730" marR="42730" marT="21365" marB="21365">
                    <a:lnL>
                      <a:noFill/>
                    </a:lnL>
                    <a:lnR>
                      <a:noFill/>
                    </a:lnR>
                    <a:lnT>
                      <a:noFill/>
                    </a:lnT>
                    <a:lnB>
                      <a:noFill/>
                    </a:lnB>
                    <a:solidFill>
                      <a:srgbClr val="FFFFFF"/>
                    </a:solidFill>
                  </a:tcPr>
                </a:tc>
                <a:extLst>
                  <a:ext uri="{0D108BD9-81ED-4DB2-BD59-A6C34878D82A}">
                    <a16:rowId xmlns:a16="http://schemas.microsoft.com/office/drawing/2014/main" val="2764198099"/>
                  </a:ext>
                </a:extLst>
              </a:tr>
            </a:tbl>
          </a:graphicData>
        </a:graphic>
      </p:graphicFrame>
    </p:spTree>
    <p:extLst>
      <p:ext uri="{BB962C8B-B14F-4D97-AF65-F5344CB8AC3E}">
        <p14:creationId xmlns:p14="http://schemas.microsoft.com/office/powerpoint/2010/main" val="3401802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0AD189-E8B0-4690-B3B4-46F309471054}"/>
              </a:ext>
            </a:extLst>
          </p:cNvPr>
          <p:cNvSpPr>
            <a:spLocks noGrp="1"/>
          </p:cNvSpPr>
          <p:nvPr>
            <p:ph type="title"/>
          </p:nvPr>
        </p:nvSpPr>
        <p:spPr/>
        <p:txBody>
          <a:bodyPr/>
          <a:lstStyle/>
          <a:p>
            <a:r>
              <a:rPr lang="de-CH" dirty="0"/>
              <a:t>Das Grab des unbekannten Rüden</a:t>
            </a:r>
            <a:br>
              <a:rPr lang="de-CH" dirty="0"/>
            </a:br>
            <a:r>
              <a:rPr lang="fr-FR" b="0" i="0" dirty="0">
                <a:solidFill>
                  <a:srgbClr val="000000"/>
                </a:solidFill>
                <a:effectLst/>
                <a:latin typeface="-apple-system"/>
              </a:rPr>
              <a:t>Le tombeau du mâle inconnu</a:t>
            </a:r>
            <a:endParaRPr lang="de-CH" dirty="0"/>
          </a:p>
        </p:txBody>
      </p:sp>
      <p:pic>
        <p:nvPicPr>
          <p:cNvPr id="3074" name="Picture 2" descr="da liegt der Hund begraben – Wiktionary">
            <a:extLst>
              <a:ext uri="{FF2B5EF4-FFF2-40B4-BE49-F238E27FC236}">
                <a16:creationId xmlns:a16="http://schemas.microsoft.com/office/drawing/2014/main" id="{7671220B-6EAE-4F29-9AA4-CA708CF00E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5108" y="1825625"/>
            <a:ext cx="580178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817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0F7D63-1B24-4488-BCBE-59661680EC86}"/>
              </a:ext>
            </a:extLst>
          </p:cNvPr>
          <p:cNvSpPr>
            <a:spLocks noGrp="1"/>
          </p:cNvSpPr>
          <p:nvPr>
            <p:ph type="title"/>
          </p:nvPr>
        </p:nvSpPr>
        <p:spPr/>
        <p:txBody>
          <a:bodyPr/>
          <a:lstStyle/>
          <a:p>
            <a:r>
              <a:rPr lang="de-CH" b="1" dirty="0"/>
              <a:t>Le </a:t>
            </a:r>
            <a:r>
              <a:rPr lang="de-CH" b="1" dirty="0" err="1"/>
              <a:t>problème</a:t>
            </a:r>
            <a:r>
              <a:rPr lang="de-CH" b="1" dirty="0"/>
              <a:t> </a:t>
            </a:r>
            <a:r>
              <a:rPr lang="de-CH" b="1" dirty="0" err="1"/>
              <a:t>avec</a:t>
            </a:r>
            <a:r>
              <a:rPr lang="de-CH" b="1" dirty="0"/>
              <a:t> </a:t>
            </a:r>
            <a:r>
              <a:rPr lang="de-CH" b="1" dirty="0" err="1"/>
              <a:t>les</a:t>
            </a:r>
            <a:r>
              <a:rPr lang="de-CH" b="1" dirty="0"/>
              <a:t> </a:t>
            </a:r>
            <a:r>
              <a:rPr lang="de-CH" b="1" dirty="0" err="1"/>
              <a:t>mâles</a:t>
            </a:r>
            <a:r>
              <a:rPr lang="de-CH" b="1" dirty="0"/>
              <a:t> (</a:t>
            </a:r>
            <a:r>
              <a:rPr lang="de-CH" b="1" dirty="0" err="1"/>
              <a:t>inconnus</a:t>
            </a:r>
            <a:r>
              <a:rPr lang="de-CH" b="1" dirty="0"/>
              <a:t>)</a:t>
            </a:r>
          </a:p>
        </p:txBody>
      </p:sp>
      <p:sp>
        <p:nvSpPr>
          <p:cNvPr id="3" name="Inhaltsplatzhalter 2">
            <a:extLst>
              <a:ext uri="{FF2B5EF4-FFF2-40B4-BE49-F238E27FC236}">
                <a16:creationId xmlns:a16="http://schemas.microsoft.com/office/drawing/2014/main" id="{CF065AA7-CD8C-4154-9305-001C4F954CC2}"/>
              </a:ext>
            </a:extLst>
          </p:cNvPr>
          <p:cNvSpPr>
            <a:spLocks noGrp="1"/>
          </p:cNvSpPr>
          <p:nvPr>
            <p:ph sz="half" idx="1"/>
          </p:nvPr>
        </p:nvSpPr>
        <p:spPr/>
        <p:txBody>
          <a:bodyPr>
            <a:normAutofit fontScale="92500" lnSpcReduction="10000"/>
          </a:bodyPr>
          <a:lstStyle/>
          <a:p>
            <a:r>
              <a:rPr lang="de-CH" dirty="0"/>
              <a:t>Wir verlieren zu viele Rüden? Warum?</a:t>
            </a:r>
          </a:p>
          <a:p>
            <a:r>
              <a:rPr lang="de-CH" dirty="0"/>
              <a:t>Wenn jemand keine </a:t>
            </a:r>
            <a:r>
              <a:rPr lang="de-CH" dirty="0" err="1"/>
              <a:t>Ankörung</a:t>
            </a:r>
            <a:r>
              <a:rPr lang="de-CH" dirty="0"/>
              <a:t> macht und nicht an Jagdprüfungen oder Ausstellungen teilnimmt, so erscheint er nicht in meiner Kartei und ist verloren!!</a:t>
            </a:r>
          </a:p>
          <a:p>
            <a:endParaRPr lang="de-CH" dirty="0"/>
          </a:p>
          <a:p>
            <a:r>
              <a:rPr lang="de-CH" dirty="0"/>
              <a:t>Das ist ein immenses Problem für uns, denn wir verlieren gutes Genmaterial</a:t>
            </a:r>
          </a:p>
        </p:txBody>
      </p:sp>
      <p:sp>
        <p:nvSpPr>
          <p:cNvPr id="4" name="Inhaltsplatzhalter 3">
            <a:extLst>
              <a:ext uri="{FF2B5EF4-FFF2-40B4-BE49-F238E27FC236}">
                <a16:creationId xmlns:a16="http://schemas.microsoft.com/office/drawing/2014/main" id="{EDF7ABF7-3AB2-4DD2-A868-97CE57DCD831}"/>
              </a:ext>
            </a:extLst>
          </p:cNvPr>
          <p:cNvSpPr>
            <a:spLocks noGrp="1"/>
          </p:cNvSpPr>
          <p:nvPr>
            <p:ph sz="half" idx="2"/>
          </p:nvPr>
        </p:nvSpPr>
        <p:spPr/>
        <p:txBody>
          <a:bodyPr>
            <a:normAutofit fontScale="92500" lnSpcReduction="10000"/>
          </a:bodyPr>
          <a:lstStyle/>
          <a:p>
            <a:r>
              <a:rPr lang="fr-FR" dirty="0"/>
              <a:t>Nous perdons trop de mâles ? Pourquoi ?</a:t>
            </a:r>
          </a:p>
          <a:p>
            <a:r>
              <a:rPr lang="fr-FR" dirty="0"/>
              <a:t>Si quelqu'un ne fait pas le admission élevage et ne participe pas à des épreuves de chasse ou à des expositions, il n'apparaît pas dans mon fichier et il est perdu !</a:t>
            </a:r>
          </a:p>
          <a:p>
            <a:endParaRPr lang="fr-FR" dirty="0"/>
          </a:p>
          <a:p>
            <a:r>
              <a:rPr lang="fr-FR" dirty="0"/>
              <a:t>C'est un immense problème pour nous, car nous perdons du bon matériel génétique.</a:t>
            </a:r>
          </a:p>
        </p:txBody>
      </p:sp>
    </p:spTree>
    <p:extLst>
      <p:ext uri="{BB962C8B-B14F-4D97-AF65-F5344CB8AC3E}">
        <p14:creationId xmlns:p14="http://schemas.microsoft.com/office/powerpoint/2010/main" val="2369725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B0370-A10C-4A62-82E5-961152F15DC5}"/>
              </a:ext>
            </a:extLst>
          </p:cNvPr>
          <p:cNvSpPr>
            <a:spLocks noGrp="1"/>
          </p:cNvSpPr>
          <p:nvPr>
            <p:ph type="title"/>
          </p:nvPr>
        </p:nvSpPr>
        <p:spPr/>
        <p:txBody>
          <a:bodyPr/>
          <a:lstStyle/>
          <a:p>
            <a:endParaRPr lang="de-CH" dirty="0"/>
          </a:p>
        </p:txBody>
      </p:sp>
      <p:sp>
        <p:nvSpPr>
          <p:cNvPr id="3" name="Textplatzhalter 2">
            <a:extLst>
              <a:ext uri="{FF2B5EF4-FFF2-40B4-BE49-F238E27FC236}">
                <a16:creationId xmlns:a16="http://schemas.microsoft.com/office/drawing/2014/main" id="{250456D0-8426-4387-93BA-1AC85D8855CA}"/>
              </a:ext>
            </a:extLst>
          </p:cNvPr>
          <p:cNvSpPr>
            <a:spLocks noGrp="1"/>
          </p:cNvSpPr>
          <p:nvPr>
            <p:ph type="body" idx="1"/>
          </p:nvPr>
        </p:nvSpPr>
        <p:spPr/>
        <p:txBody>
          <a:bodyPr>
            <a:normAutofit lnSpcReduction="10000"/>
          </a:bodyPr>
          <a:lstStyle/>
          <a:p>
            <a:r>
              <a:rPr lang="de-CH" dirty="0"/>
              <a:t>Zuchtkommission</a:t>
            </a:r>
          </a:p>
          <a:p>
            <a:r>
              <a:rPr lang="de-CH" dirty="0" err="1"/>
              <a:t>Commission</a:t>
            </a:r>
            <a:r>
              <a:rPr lang="de-CH" dirty="0"/>
              <a:t>  </a:t>
            </a:r>
            <a:r>
              <a:rPr lang="de-CH" dirty="0" err="1"/>
              <a:t>d’élevage</a:t>
            </a:r>
            <a:endParaRPr lang="de-CH" dirty="0"/>
          </a:p>
        </p:txBody>
      </p:sp>
      <p:sp>
        <p:nvSpPr>
          <p:cNvPr id="4" name="Inhaltsplatzhalter 3">
            <a:extLst>
              <a:ext uri="{FF2B5EF4-FFF2-40B4-BE49-F238E27FC236}">
                <a16:creationId xmlns:a16="http://schemas.microsoft.com/office/drawing/2014/main" id="{2433809A-8A78-4FCA-B130-240436B96A19}"/>
              </a:ext>
            </a:extLst>
          </p:cNvPr>
          <p:cNvSpPr>
            <a:spLocks noGrp="1"/>
          </p:cNvSpPr>
          <p:nvPr>
            <p:ph sz="half" idx="2"/>
          </p:nvPr>
        </p:nvSpPr>
        <p:spPr/>
        <p:txBody>
          <a:bodyPr>
            <a:normAutofit/>
          </a:bodyPr>
          <a:lstStyle/>
          <a:p>
            <a:r>
              <a:rPr lang="de-CH" dirty="0">
                <a:solidFill>
                  <a:srgbClr val="FF0000"/>
                </a:solidFill>
              </a:rPr>
              <a:t>Burchard Georg (Präsident)</a:t>
            </a:r>
          </a:p>
          <a:p>
            <a:r>
              <a:rPr lang="de-CH" dirty="0" err="1">
                <a:solidFill>
                  <a:srgbClr val="FF0000"/>
                </a:solidFill>
              </a:rPr>
              <a:t>Sarrasin</a:t>
            </a:r>
            <a:r>
              <a:rPr lang="de-CH" dirty="0">
                <a:solidFill>
                  <a:srgbClr val="FF0000"/>
                </a:solidFill>
              </a:rPr>
              <a:t> Eric (</a:t>
            </a:r>
            <a:r>
              <a:rPr lang="de-CH" dirty="0" err="1">
                <a:solidFill>
                  <a:srgbClr val="FF0000"/>
                </a:solidFill>
              </a:rPr>
              <a:t>Romandie</a:t>
            </a:r>
            <a:r>
              <a:rPr lang="de-CH" dirty="0">
                <a:solidFill>
                  <a:srgbClr val="FF0000"/>
                </a:solidFill>
              </a:rPr>
              <a:t>)</a:t>
            </a:r>
          </a:p>
          <a:p>
            <a:r>
              <a:rPr lang="de-CH" dirty="0"/>
              <a:t>Engel Martial (Nord-Ouest)</a:t>
            </a:r>
          </a:p>
          <a:p>
            <a:r>
              <a:rPr lang="de-CH" dirty="0"/>
              <a:t>Keller Fritz (GR)</a:t>
            </a:r>
          </a:p>
          <a:p>
            <a:r>
              <a:rPr lang="de-CH" dirty="0"/>
              <a:t>Bärtschi </a:t>
            </a:r>
            <a:r>
              <a:rPr lang="de-CH" dirty="0" err="1"/>
              <a:t>Gotfried</a:t>
            </a:r>
            <a:r>
              <a:rPr lang="de-CH" dirty="0"/>
              <a:t> (Mittelland)</a:t>
            </a:r>
          </a:p>
          <a:p>
            <a:r>
              <a:rPr lang="de-CH" dirty="0" err="1"/>
              <a:t>Poretti</a:t>
            </a:r>
            <a:r>
              <a:rPr lang="de-CH" dirty="0"/>
              <a:t> </a:t>
            </a:r>
            <a:r>
              <a:rPr lang="de-CH" dirty="0" err="1"/>
              <a:t>Piercarlo</a:t>
            </a:r>
            <a:r>
              <a:rPr lang="de-CH" dirty="0"/>
              <a:t> (TI)</a:t>
            </a:r>
          </a:p>
          <a:p>
            <a:r>
              <a:rPr lang="de-CH" dirty="0"/>
              <a:t>Erni Pascal (Zentralschweiz)</a:t>
            </a:r>
          </a:p>
          <a:p>
            <a:endParaRPr lang="de-CH" dirty="0"/>
          </a:p>
        </p:txBody>
      </p:sp>
      <p:sp>
        <p:nvSpPr>
          <p:cNvPr id="5" name="Textplatzhalter 4">
            <a:extLst>
              <a:ext uri="{FF2B5EF4-FFF2-40B4-BE49-F238E27FC236}">
                <a16:creationId xmlns:a16="http://schemas.microsoft.com/office/drawing/2014/main" id="{79639C23-9DA4-4407-BCD4-79A9385E63BB}"/>
              </a:ext>
            </a:extLst>
          </p:cNvPr>
          <p:cNvSpPr>
            <a:spLocks noGrp="1"/>
          </p:cNvSpPr>
          <p:nvPr>
            <p:ph type="body" sz="quarter" idx="3"/>
          </p:nvPr>
        </p:nvSpPr>
        <p:spPr/>
        <p:txBody>
          <a:bodyPr>
            <a:normAutofit lnSpcReduction="10000"/>
          </a:bodyPr>
          <a:lstStyle/>
          <a:p>
            <a:r>
              <a:rPr lang="de-CH" dirty="0"/>
              <a:t>Kontrolleure</a:t>
            </a:r>
          </a:p>
          <a:p>
            <a:r>
              <a:rPr lang="de-CH" dirty="0" err="1"/>
              <a:t>contrôleurs</a:t>
            </a:r>
            <a:endParaRPr lang="de-CH" dirty="0"/>
          </a:p>
        </p:txBody>
      </p:sp>
      <p:sp>
        <p:nvSpPr>
          <p:cNvPr id="6" name="Inhaltsplatzhalter 5">
            <a:extLst>
              <a:ext uri="{FF2B5EF4-FFF2-40B4-BE49-F238E27FC236}">
                <a16:creationId xmlns:a16="http://schemas.microsoft.com/office/drawing/2014/main" id="{F30FFD52-F5EF-4CF9-B74D-D928D308228C}"/>
              </a:ext>
            </a:extLst>
          </p:cNvPr>
          <p:cNvSpPr>
            <a:spLocks noGrp="1"/>
          </p:cNvSpPr>
          <p:nvPr>
            <p:ph sz="quarter" idx="4"/>
          </p:nvPr>
        </p:nvSpPr>
        <p:spPr/>
        <p:txBody>
          <a:bodyPr>
            <a:normAutofit/>
          </a:bodyPr>
          <a:lstStyle/>
          <a:p>
            <a:r>
              <a:rPr lang="de-CH" dirty="0" err="1">
                <a:solidFill>
                  <a:srgbClr val="FF0000"/>
                </a:solidFill>
              </a:rPr>
              <a:t>Zarzani</a:t>
            </a:r>
            <a:r>
              <a:rPr lang="de-CH" dirty="0">
                <a:solidFill>
                  <a:srgbClr val="FF0000"/>
                </a:solidFill>
              </a:rPr>
              <a:t> Luca</a:t>
            </a:r>
          </a:p>
          <a:p>
            <a:r>
              <a:rPr lang="de-CH" dirty="0" err="1">
                <a:solidFill>
                  <a:srgbClr val="FF0000"/>
                </a:solidFill>
              </a:rPr>
              <a:t>Sarrasin</a:t>
            </a:r>
            <a:r>
              <a:rPr lang="de-CH" dirty="0">
                <a:solidFill>
                  <a:srgbClr val="FF0000"/>
                </a:solidFill>
              </a:rPr>
              <a:t> Eric</a:t>
            </a:r>
          </a:p>
          <a:p>
            <a:r>
              <a:rPr lang="de-CH" dirty="0"/>
              <a:t>Bono Carlo </a:t>
            </a:r>
          </a:p>
          <a:p>
            <a:r>
              <a:rPr lang="de-CH" dirty="0"/>
              <a:t>Duschen Leo</a:t>
            </a:r>
          </a:p>
          <a:p>
            <a:r>
              <a:rPr lang="de-CH" dirty="0" err="1"/>
              <a:t>Huguelet</a:t>
            </a:r>
            <a:r>
              <a:rPr lang="de-CH" dirty="0"/>
              <a:t> Denis</a:t>
            </a:r>
          </a:p>
          <a:p>
            <a:r>
              <a:rPr lang="de-CH" dirty="0"/>
              <a:t>Burkart Ernst</a:t>
            </a:r>
          </a:p>
          <a:p>
            <a:r>
              <a:rPr lang="de-CH" dirty="0"/>
              <a:t>Rothenbühler Walter</a:t>
            </a:r>
          </a:p>
          <a:p>
            <a:endParaRPr lang="de-CH" dirty="0"/>
          </a:p>
        </p:txBody>
      </p:sp>
    </p:spTree>
    <p:extLst>
      <p:ext uri="{BB962C8B-B14F-4D97-AF65-F5344CB8AC3E}">
        <p14:creationId xmlns:p14="http://schemas.microsoft.com/office/powerpoint/2010/main" val="149789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additive="base">
                                        <p:cTn id="3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 calcmode="lin" valueType="num">
                                      <p:cBhvr additive="base">
                                        <p:cTn id="4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anim calcmode="lin" valueType="num">
                                      <p:cBhvr additive="base">
                                        <p:cTn id="4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1" end="1"/>
                                            </p:txEl>
                                          </p:spTgt>
                                        </p:tgtEl>
                                        <p:attrNameLst>
                                          <p:attrName>style.visibility</p:attrName>
                                        </p:attrNameLst>
                                      </p:cBhvr>
                                      <p:to>
                                        <p:strVal val="visible"/>
                                      </p:to>
                                    </p:set>
                                    <p:anim calcmode="lin" valueType="num">
                                      <p:cBhvr additive="base">
                                        <p:cTn id="5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6">
                                            <p:txEl>
                                              <p:pRg st="0" end="0"/>
                                            </p:txEl>
                                          </p:spTgt>
                                        </p:tgtEl>
                                        <p:attrNameLst>
                                          <p:attrName>style.visibility</p:attrName>
                                        </p:attrNameLst>
                                      </p:cBhvr>
                                      <p:to>
                                        <p:strVal val="visible"/>
                                      </p:to>
                                    </p:set>
                                    <p:anim calcmode="lin" valueType="num">
                                      <p:cBhvr additive="base">
                                        <p:cTn id="5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
                                            <p:txEl>
                                              <p:pRg st="1" end="1"/>
                                            </p:txEl>
                                          </p:spTgt>
                                        </p:tgtEl>
                                        <p:attrNameLst>
                                          <p:attrName>style.visibility</p:attrName>
                                        </p:attrNameLst>
                                      </p:cBhvr>
                                      <p:to>
                                        <p:strVal val="visible"/>
                                      </p:to>
                                    </p:set>
                                    <p:anim calcmode="lin" valueType="num">
                                      <p:cBhvr additive="base">
                                        <p:cTn id="6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6">
                                            <p:txEl>
                                              <p:pRg st="2" end="2"/>
                                            </p:txEl>
                                          </p:spTgt>
                                        </p:tgtEl>
                                        <p:attrNameLst>
                                          <p:attrName>style.visibility</p:attrName>
                                        </p:attrNameLst>
                                      </p:cBhvr>
                                      <p:to>
                                        <p:strVal val="visible"/>
                                      </p:to>
                                    </p:set>
                                    <p:anim calcmode="lin" valueType="num">
                                      <p:cBhvr additive="base">
                                        <p:cTn id="6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6">
                                            <p:txEl>
                                              <p:pRg st="3" end="3"/>
                                            </p:txEl>
                                          </p:spTgt>
                                        </p:tgtEl>
                                        <p:attrNameLst>
                                          <p:attrName>style.visibility</p:attrName>
                                        </p:attrNameLst>
                                      </p:cBhvr>
                                      <p:to>
                                        <p:strVal val="visible"/>
                                      </p:to>
                                    </p:set>
                                    <p:anim calcmode="lin" valueType="num">
                                      <p:cBhvr additive="base">
                                        <p:cTn id="6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6">
                                            <p:txEl>
                                              <p:pRg st="4" end="4"/>
                                            </p:txEl>
                                          </p:spTgt>
                                        </p:tgtEl>
                                        <p:attrNameLst>
                                          <p:attrName>style.visibility</p:attrName>
                                        </p:attrNameLst>
                                      </p:cBhvr>
                                      <p:to>
                                        <p:strVal val="visible"/>
                                      </p:to>
                                    </p:set>
                                    <p:anim calcmode="lin" valueType="num">
                                      <p:cBhvr additive="base">
                                        <p:cTn id="7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6">
                                            <p:txEl>
                                              <p:pRg st="5" end="5"/>
                                            </p:txEl>
                                          </p:spTgt>
                                        </p:tgtEl>
                                        <p:attrNameLst>
                                          <p:attrName>style.visibility</p:attrName>
                                        </p:attrNameLst>
                                      </p:cBhvr>
                                      <p:to>
                                        <p:strVal val="visible"/>
                                      </p:to>
                                    </p:set>
                                    <p:anim calcmode="lin" valueType="num">
                                      <p:cBhvr additive="base">
                                        <p:cTn id="7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6">
                                            <p:txEl>
                                              <p:pRg st="6" end="6"/>
                                            </p:txEl>
                                          </p:spTgt>
                                        </p:tgtEl>
                                        <p:attrNameLst>
                                          <p:attrName>style.visibility</p:attrName>
                                        </p:attrNameLst>
                                      </p:cBhvr>
                                      <p:to>
                                        <p:strVal val="visible"/>
                                      </p:to>
                                    </p:set>
                                    <p:anim calcmode="lin" valueType="num">
                                      <p:cBhvr additive="base">
                                        <p:cTn id="8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0BCD7D3-AF9C-4BDA-9523-928FC2A0AF7F}"/>
              </a:ext>
            </a:extLst>
          </p:cNvPr>
          <p:cNvPicPr>
            <a:picLocks noChangeAspect="1"/>
          </p:cNvPicPr>
          <p:nvPr/>
        </p:nvPicPr>
        <p:blipFill>
          <a:blip r:embed="rId2"/>
          <a:stretch>
            <a:fillRect/>
          </a:stretch>
        </p:blipFill>
        <p:spPr>
          <a:xfrm>
            <a:off x="3660662" y="0"/>
            <a:ext cx="5302489" cy="6858000"/>
          </a:xfrm>
          <a:prstGeom prst="rect">
            <a:avLst/>
          </a:prstGeom>
        </p:spPr>
      </p:pic>
      <p:sp>
        <p:nvSpPr>
          <p:cNvPr id="3" name="Rahmen 2">
            <a:extLst>
              <a:ext uri="{FF2B5EF4-FFF2-40B4-BE49-F238E27FC236}">
                <a16:creationId xmlns:a16="http://schemas.microsoft.com/office/drawing/2014/main" id="{0C365FCD-72D1-47AC-B372-68088BDE0B0B}"/>
              </a:ext>
            </a:extLst>
          </p:cNvPr>
          <p:cNvSpPr/>
          <p:nvPr/>
        </p:nvSpPr>
        <p:spPr>
          <a:xfrm>
            <a:off x="4707198" y="435077"/>
            <a:ext cx="1507172" cy="1423220"/>
          </a:xfrm>
          <a:prstGeom prst="frame">
            <a:avLst>
              <a:gd name="adj1" fmla="val 1752"/>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CH">
              <a:solidFill>
                <a:schemeClr val="tx1"/>
              </a:solidFill>
            </a:endParaRPr>
          </a:p>
        </p:txBody>
      </p:sp>
      <p:sp>
        <p:nvSpPr>
          <p:cNvPr id="6" name="Rahmen 5">
            <a:extLst>
              <a:ext uri="{FF2B5EF4-FFF2-40B4-BE49-F238E27FC236}">
                <a16:creationId xmlns:a16="http://schemas.microsoft.com/office/drawing/2014/main" id="{CEC1607A-DE43-445B-B6F0-C2CCD38794BA}"/>
              </a:ext>
            </a:extLst>
          </p:cNvPr>
          <p:cNvSpPr/>
          <p:nvPr/>
        </p:nvSpPr>
        <p:spPr>
          <a:xfrm>
            <a:off x="4707198" y="1836510"/>
            <a:ext cx="1507172" cy="1012722"/>
          </a:xfrm>
          <a:prstGeom prst="frame">
            <a:avLst>
              <a:gd name="adj1" fmla="val 1752"/>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CH" dirty="0">
              <a:solidFill>
                <a:schemeClr val="tx1"/>
              </a:solidFill>
            </a:endParaRPr>
          </a:p>
        </p:txBody>
      </p:sp>
      <p:sp>
        <p:nvSpPr>
          <p:cNvPr id="8" name="Rahmen 7">
            <a:extLst>
              <a:ext uri="{FF2B5EF4-FFF2-40B4-BE49-F238E27FC236}">
                <a16:creationId xmlns:a16="http://schemas.microsoft.com/office/drawing/2014/main" id="{42E689CA-AE84-4FC5-BAA2-697B5AE42E5D}"/>
              </a:ext>
            </a:extLst>
          </p:cNvPr>
          <p:cNvSpPr/>
          <p:nvPr/>
        </p:nvSpPr>
        <p:spPr>
          <a:xfrm>
            <a:off x="4707198" y="2849232"/>
            <a:ext cx="1507172" cy="2370218"/>
          </a:xfrm>
          <a:prstGeom prst="frame">
            <a:avLst>
              <a:gd name="adj1" fmla="val 1752"/>
            </a:avLst>
          </a:prstGeom>
          <a:solidFill>
            <a:srgbClr val="00B050"/>
          </a:solidFill>
          <a:ln>
            <a:solidFill>
              <a:srgbClr val="00B05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CH">
              <a:solidFill>
                <a:schemeClr val="tx1"/>
              </a:solidFill>
            </a:endParaRPr>
          </a:p>
        </p:txBody>
      </p:sp>
      <p:sp>
        <p:nvSpPr>
          <p:cNvPr id="9" name="Rahmen 8">
            <a:extLst>
              <a:ext uri="{FF2B5EF4-FFF2-40B4-BE49-F238E27FC236}">
                <a16:creationId xmlns:a16="http://schemas.microsoft.com/office/drawing/2014/main" id="{EF33A06F-1D23-43BB-93B8-B7424650B247}"/>
              </a:ext>
            </a:extLst>
          </p:cNvPr>
          <p:cNvSpPr/>
          <p:nvPr/>
        </p:nvSpPr>
        <p:spPr>
          <a:xfrm>
            <a:off x="4707197" y="5219450"/>
            <a:ext cx="1507172" cy="1053701"/>
          </a:xfrm>
          <a:prstGeom prst="frame">
            <a:avLst>
              <a:gd name="adj1" fmla="val 1752"/>
            </a:avLst>
          </a:prstGeom>
          <a:solidFill>
            <a:srgbClr val="00B050"/>
          </a:solidFill>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CH">
              <a:solidFill>
                <a:schemeClr val="tx1"/>
              </a:solidFill>
            </a:endParaRPr>
          </a:p>
        </p:txBody>
      </p:sp>
      <p:sp>
        <p:nvSpPr>
          <p:cNvPr id="12" name="Rahmen 11">
            <a:extLst>
              <a:ext uri="{FF2B5EF4-FFF2-40B4-BE49-F238E27FC236}">
                <a16:creationId xmlns:a16="http://schemas.microsoft.com/office/drawing/2014/main" id="{9A904B8E-75E9-4293-ADB0-42977D9875DB}"/>
              </a:ext>
            </a:extLst>
          </p:cNvPr>
          <p:cNvSpPr/>
          <p:nvPr/>
        </p:nvSpPr>
        <p:spPr>
          <a:xfrm>
            <a:off x="6952637" y="435077"/>
            <a:ext cx="1578077" cy="2219346"/>
          </a:xfrm>
          <a:prstGeom prst="frame">
            <a:avLst>
              <a:gd name="adj1" fmla="val 1752"/>
            </a:avLst>
          </a:prstGeom>
          <a:solidFill>
            <a:srgbClr val="00B050"/>
          </a:solidFill>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CH" dirty="0">
              <a:solidFill>
                <a:schemeClr val="tx1"/>
              </a:solidFill>
            </a:endParaRPr>
          </a:p>
        </p:txBody>
      </p:sp>
      <p:sp>
        <p:nvSpPr>
          <p:cNvPr id="13" name="Rahmen 12">
            <a:extLst>
              <a:ext uri="{FF2B5EF4-FFF2-40B4-BE49-F238E27FC236}">
                <a16:creationId xmlns:a16="http://schemas.microsoft.com/office/drawing/2014/main" id="{8DC79236-8084-427B-8A16-B130C27B0210}"/>
              </a:ext>
            </a:extLst>
          </p:cNvPr>
          <p:cNvSpPr/>
          <p:nvPr/>
        </p:nvSpPr>
        <p:spPr>
          <a:xfrm>
            <a:off x="6952638" y="2618914"/>
            <a:ext cx="1578077" cy="3169328"/>
          </a:xfrm>
          <a:prstGeom prst="frame">
            <a:avLst>
              <a:gd name="adj1" fmla="val 1752"/>
            </a:avLst>
          </a:prstGeom>
          <a:solidFill>
            <a:srgbClr val="00B050"/>
          </a:solidFill>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CH">
              <a:solidFill>
                <a:schemeClr val="tx1"/>
              </a:solidFill>
            </a:endParaRPr>
          </a:p>
        </p:txBody>
      </p:sp>
      <p:sp>
        <p:nvSpPr>
          <p:cNvPr id="4" name="Textfeld 3">
            <a:extLst>
              <a:ext uri="{FF2B5EF4-FFF2-40B4-BE49-F238E27FC236}">
                <a16:creationId xmlns:a16="http://schemas.microsoft.com/office/drawing/2014/main" id="{07908982-056C-4DDF-B2C3-14E8397D8A6E}"/>
              </a:ext>
            </a:extLst>
          </p:cNvPr>
          <p:cNvSpPr txBox="1"/>
          <p:nvPr/>
        </p:nvSpPr>
        <p:spPr>
          <a:xfrm>
            <a:off x="825623" y="355107"/>
            <a:ext cx="1970843" cy="646331"/>
          </a:xfrm>
          <a:prstGeom prst="rect">
            <a:avLst/>
          </a:prstGeom>
          <a:noFill/>
        </p:spPr>
        <p:txBody>
          <a:bodyPr wrap="square" rtlCol="0">
            <a:spAutoFit/>
          </a:bodyPr>
          <a:lstStyle/>
          <a:p>
            <a:r>
              <a:rPr lang="de-CH" dirty="0"/>
              <a:t>Daten /</a:t>
            </a:r>
            <a:r>
              <a:rPr lang="de-CH" dirty="0" err="1"/>
              <a:t>dates</a:t>
            </a:r>
            <a:endParaRPr lang="de-CH" dirty="0"/>
          </a:p>
          <a:p>
            <a:r>
              <a:rPr lang="de-CH" dirty="0"/>
              <a:t>Hund / </a:t>
            </a:r>
            <a:r>
              <a:rPr lang="de-CH" dirty="0" err="1"/>
              <a:t>chien</a:t>
            </a:r>
            <a:endParaRPr lang="de-CH" dirty="0"/>
          </a:p>
        </p:txBody>
      </p:sp>
      <p:sp>
        <p:nvSpPr>
          <p:cNvPr id="14" name="Textfeld 13">
            <a:extLst>
              <a:ext uri="{FF2B5EF4-FFF2-40B4-BE49-F238E27FC236}">
                <a16:creationId xmlns:a16="http://schemas.microsoft.com/office/drawing/2014/main" id="{6D679682-823C-467C-A519-AC6595CDCFD8}"/>
              </a:ext>
            </a:extLst>
          </p:cNvPr>
          <p:cNvSpPr txBox="1"/>
          <p:nvPr/>
        </p:nvSpPr>
        <p:spPr>
          <a:xfrm>
            <a:off x="896983" y="1759131"/>
            <a:ext cx="1793966" cy="923330"/>
          </a:xfrm>
          <a:prstGeom prst="rect">
            <a:avLst/>
          </a:prstGeom>
          <a:noFill/>
        </p:spPr>
        <p:txBody>
          <a:bodyPr wrap="square" rtlCol="0">
            <a:spAutoFit/>
          </a:bodyPr>
          <a:lstStyle/>
          <a:p>
            <a:r>
              <a:rPr lang="de-CH" dirty="0" err="1"/>
              <a:t>Ankörung</a:t>
            </a:r>
            <a:endParaRPr lang="de-CH" dirty="0"/>
          </a:p>
          <a:p>
            <a:r>
              <a:rPr lang="de-CH" dirty="0"/>
              <a:t>Admission </a:t>
            </a:r>
            <a:r>
              <a:rPr lang="de-CH" dirty="0" err="1"/>
              <a:t>élevage</a:t>
            </a:r>
            <a:endParaRPr lang="de-CH" dirty="0"/>
          </a:p>
        </p:txBody>
      </p:sp>
      <p:sp>
        <p:nvSpPr>
          <p:cNvPr id="15" name="Textfeld 14">
            <a:extLst>
              <a:ext uri="{FF2B5EF4-FFF2-40B4-BE49-F238E27FC236}">
                <a16:creationId xmlns:a16="http://schemas.microsoft.com/office/drawing/2014/main" id="{5E8F9644-8804-4414-9CAF-520C4F551787}"/>
              </a:ext>
            </a:extLst>
          </p:cNvPr>
          <p:cNvSpPr txBox="1"/>
          <p:nvPr/>
        </p:nvSpPr>
        <p:spPr>
          <a:xfrm>
            <a:off x="825623" y="2849232"/>
            <a:ext cx="2096771" cy="646331"/>
          </a:xfrm>
          <a:prstGeom prst="rect">
            <a:avLst/>
          </a:prstGeom>
          <a:noFill/>
        </p:spPr>
        <p:txBody>
          <a:bodyPr wrap="square" rtlCol="0">
            <a:spAutoFit/>
          </a:bodyPr>
          <a:lstStyle/>
          <a:p>
            <a:r>
              <a:rPr lang="de-CH" dirty="0"/>
              <a:t>Ausstellungen</a:t>
            </a:r>
          </a:p>
          <a:p>
            <a:r>
              <a:rPr lang="de-CH" dirty="0" err="1"/>
              <a:t>expositions</a:t>
            </a:r>
            <a:endParaRPr lang="de-CH" dirty="0"/>
          </a:p>
        </p:txBody>
      </p:sp>
      <p:sp>
        <p:nvSpPr>
          <p:cNvPr id="17" name="Textfeld 16">
            <a:extLst>
              <a:ext uri="{FF2B5EF4-FFF2-40B4-BE49-F238E27FC236}">
                <a16:creationId xmlns:a16="http://schemas.microsoft.com/office/drawing/2014/main" id="{9EA08BDC-A2B9-4F9F-87A7-678202B81B13}"/>
              </a:ext>
            </a:extLst>
          </p:cNvPr>
          <p:cNvSpPr txBox="1"/>
          <p:nvPr/>
        </p:nvSpPr>
        <p:spPr>
          <a:xfrm>
            <a:off x="661851" y="5219450"/>
            <a:ext cx="2420983" cy="923330"/>
          </a:xfrm>
          <a:prstGeom prst="rect">
            <a:avLst/>
          </a:prstGeom>
          <a:noFill/>
        </p:spPr>
        <p:txBody>
          <a:bodyPr wrap="square" rtlCol="0">
            <a:spAutoFit/>
          </a:bodyPr>
          <a:lstStyle/>
          <a:p>
            <a:r>
              <a:rPr lang="de-CH" dirty="0"/>
              <a:t>Jagdprüfung Hase</a:t>
            </a:r>
          </a:p>
          <a:p>
            <a:r>
              <a:rPr lang="de-CH" dirty="0" err="1"/>
              <a:t>Epreuves</a:t>
            </a:r>
            <a:r>
              <a:rPr lang="de-CH" dirty="0"/>
              <a:t> de </a:t>
            </a:r>
            <a:r>
              <a:rPr lang="de-CH" dirty="0" err="1"/>
              <a:t>Chasse</a:t>
            </a:r>
            <a:r>
              <a:rPr lang="de-CH" dirty="0"/>
              <a:t> au </a:t>
            </a:r>
            <a:r>
              <a:rPr lang="de-CH" dirty="0" err="1"/>
              <a:t>lièvre</a:t>
            </a:r>
            <a:endParaRPr lang="de-CH" dirty="0"/>
          </a:p>
        </p:txBody>
      </p:sp>
      <p:sp>
        <p:nvSpPr>
          <p:cNvPr id="18" name="Textfeld 17">
            <a:extLst>
              <a:ext uri="{FF2B5EF4-FFF2-40B4-BE49-F238E27FC236}">
                <a16:creationId xmlns:a16="http://schemas.microsoft.com/office/drawing/2014/main" id="{BEBA6883-3595-4E85-8781-875F58F5DEBE}"/>
              </a:ext>
            </a:extLst>
          </p:cNvPr>
          <p:cNvSpPr txBox="1"/>
          <p:nvPr/>
        </p:nvSpPr>
        <p:spPr>
          <a:xfrm>
            <a:off x="9239794" y="2654423"/>
            <a:ext cx="1733006" cy="1477328"/>
          </a:xfrm>
          <a:prstGeom prst="rect">
            <a:avLst/>
          </a:prstGeom>
          <a:noFill/>
        </p:spPr>
        <p:txBody>
          <a:bodyPr wrap="square" rtlCol="0">
            <a:spAutoFit/>
          </a:bodyPr>
          <a:lstStyle/>
          <a:p>
            <a:r>
              <a:rPr lang="de-CH" dirty="0"/>
              <a:t>Jagdprüfung Reh</a:t>
            </a:r>
          </a:p>
          <a:p>
            <a:r>
              <a:rPr lang="de-CH" dirty="0" err="1"/>
              <a:t>Epreuves</a:t>
            </a:r>
            <a:r>
              <a:rPr lang="de-CH" dirty="0"/>
              <a:t> de </a:t>
            </a:r>
            <a:r>
              <a:rPr lang="de-CH" dirty="0" err="1"/>
              <a:t>Chasse</a:t>
            </a:r>
            <a:r>
              <a:rPr lang="de-CH" dirty="0"/>
              <a:t> au </a:t>
            </a:r>
            <a:r>
              <a:rPr lang="de-CH" dirty="0" err="1"/>
              <a:t>chevreuil</a:t>
            </a:r>
            <a:endParaRPr lang="de-CH" dirty="0"/>
          </a:p>
        </p:txBody>
      </p:sp>
    </p:spTree>
    <p:extLst>
      <p:ext uri="{BB962C8B-B14F-4D97-AF65-F5344CB8AC3E}">
        <p14:creationId xmlns:p14="http://schemas.microsoft.com/office/powerpoint/2010/main" val="156913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9"/>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9"/>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animBg="1"/>
      <p:bldP spid="12" grpId="0" animBg="1"/>
      <p:bldP spid="13" grpId="0" animBg="1"/>
      <p:bldP spid="4" grpId="0"/>
      <p:bldP spid="14" grpId="0"/>
      <p:bldP spid="15"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663E1-83C9-415F-BC41-44C0784459D1}"/>
              </a:ext>
            </a:extLst>
          </p:cNvPr>
          <p:cNvSpPr>
            <a:spLocks noGrp="1"/>
          </p:cNvSpPr>
          <p:nvPr>
            <p:ph type="title"/>
          </p:nvPr>
        </p:nvSpPr>
        <p:spPr/>
        <p:txBody>
          <a:bodyPr/>
          <a:lstStyle/>
          <a:p>
            <a:r>
              <a:rPr lang="de-CH" dirty="0"/>
              <a:t>Vorschlag / Proposition Luc </a:t>
            </a:r>
            <a:r>
              <a:rPr lang="de-CH" dirty="0" err="1"/>
              <a:t>Sarrasin</a:t>
            </a:r>
            <a:endParaRPr lang="de-CH" dirty="0"/>
          </a:p>
        </p:txBody>
      </p:sp>
      <p:sp>
        <p:nvSpPr>
          <p:cNvPr id="3" name="Inhaltsplatzhalter 2">
            <a:extLst>
              <a:ext uri="{FF2B5EF4-FFF2-40B4-BE49-F238E27FC236}">
                <a16:creationId xmlns:a16="http://schemas.microsoft.com/office/drawing/2014/main" id="{C33EDDE4-2D6D-4F49-B741-9399C09D65E3}"/>
              </a:ext>
            </a:extLst>
          </p:cNvPr>
          <p:cNvSpPr>
            <a:spLocks noGrp="1"/>
          </p:cNvSpPr>
          <p:nvPr>
            <p:ph sz="half" idx="1"/>
          </p:nvPr>
        </p:nvSpPr>
        <p:spPr/>
        <p:txBody>
          <a:bodyPr>
            <a:normAutofit fontScale="55000" lnSpcReduction="20000"/>
          </a:bodyPr>
          <a:lstStyle/>
          <a:p>
            <a:r>
              <a:rPr lang="fr-FR" b="1" dirty="0"/>
              <a:t>Voici donc ma proposition </a:t>
            </a:r>
            <a:r>
              <a:rPr lang="fr-FR" dirty="0"/>
              <a:t>:</a:t>
            </a:r>
          </a:p>
          <a:p>
            <a:r>
              <a:rPr lang="fr-FR" dirty="0"/>
              <a:t>Approcher systématiquement chaque année tous les nouveaux propriétaires de chiens courants suisses inscrits au LOS qui résident en Romandie et dans le Haut-Valais. Le but serait de leur présenter les activités de notre club, leur proposer une adhésion s’ils ne sont pas encore adhérents et leur suggérer de faire passer l’aptitude à l’élevage à leur chien, mâle ou femelle. Ceci pourrait se faire par courrier. </a:t>
            </a:r>
          </a:p>
          <a:p>
            <a:r>
              <a:rPr lang="fr-FR" dirty="0"/>
              <a:t>Défrayer la commission d’élevage du club et ses juges d’exposition afin de visiter chaque année les chiens mâles de 2 ans dont les propriétaires résident en Romandie et dans le Haut-Valais, qui sont susceptibles de recevoir l’aptitude à l’élevage et qui n’ont pas été présentés lors des expositions ou des concours de chasse, ceci afin d’éviter la perte d’étalons disponibles dans notre région géographique. Ce point nécessite bien entendu l’accord de nos juges ainsi que leur disponibilité.  Ceci représenterait environ 7 chiens mâles chaque année soit deux journées de visites environ. Les éleveurs intéressés pourraient également accompagner les juges et la commission d’élevage lors de ces journées.</a:t>
            </a:r>
          </a:p>
          <a:p>
            <a:endParaRPr lang="de-CH" dirty="0"/>
          </a:p>
        </p:txBody>
      </p:sp>
      <p:sp>
        <p:nvSpPr>
          <p:cNvPr id="4" name="Inhaltsplatzhalter 3">
            <a:extLst>
              <a:ext uri="{FF2B5EF4-FFF2-40B4-BE49-F238E27FC236}">
                <a16:creationId xmlns:a16="http://schemas.microsoft.com/office/drawing/2014/main" id="{C4B6B278-11FF-4054-B4F2-47A35E9BD8A9}"/>
              </a:ext>
            </a:extLst>
          </p:cNvPr>
          <p:cNvSpPr>
            <a:spLocks noGrp="1"/>
          </p:cNvSpPr>
          <p:nvPr>
            <p:ph sz="half" idx="2"/>
          </p:nvPr>
        </p:nvSpPr>
        <p:spPr/>
        <p:txBody>
          <a:bodyPr>
            <a:normAutofit fontScale="55000" lnSpcReduction="20000"/>
          </a:bodyPr>
          <a:lstStyle/>
          <a:p>
            <a:r>
              <a:rPr lang="de-CH" b="1" dirty="0"/>
              <a:t>Mein Vorschlag lautet daher wie folgt:</a:t>
            </a:r>
          </a:p>
          <a:p>
            <a:r>
              <a:rPr lang="de-CH" dirty="0"/>
              <a:t>Jedes Jahr systematisch alle neuen Besitzer von Schweizer Laufhunden anzusprechen, die im SHSB registriert sind und in der </a:t>
            </a:r>
            <a:r>
              <a:rPr lang="de-CH" dirty="0" err="1"/>
              <a:t>Romandie</a:t>
            </a:r>
            <a:r>
              <a:rPr lang="de-CH" dirty="0"/>
              <a:t> und im Oberwallis wohnen. Das Ziel wäre, ihnen die Aktivitäten unseres Klubs vorzustellen, ihnen eine Mitgliedschaft anzubieten, falls sie noch nicht Mitglied sind, und ihnen vorzuschlagen, ihren Hund, egal ob Rüde oder Hündin, zur Zuchttauglichkeit zu prüfen. Dies könnte per Post geschehen. </a:t>
            </a:r>
          </a:p>
          <a:p>
            <a:r>
              <a:rPr lang="de-CH" dirty="0"/>
              <a:t>Die Zuchtkommission des Klubs und seine Ausstellungsrichter damit beauftragen, jedes Jahr die zweijährigen Rüden zu besuchen, deren Besitzer in der </a:t>
            </a:r>
            <a:r>
              <a:rPr lang="de-CH" dirty="0" err="1"/>
              <a:t>Romandie</a:t>
            </a:r>
            <a:r>
              <a:rPr lang="de-CH" dirty="0"/>
              <a:t> und im Oberwallis wohnen, die für die Zuchtzulassung in Frage kommen und die nicht an Ausstellungen oder Jagdwettbewerben vorgestellt wurden, um den Verlust von verfügbaren Rüden in unserer geografischen Region zu vermeiden. Dieser Punkt erfordert natürlich die Zustimmung unserer Richter sowie deren Verfügbarkeit.  Dies würde etwa 7 männliche Hunde pro Jahr bedeuten, was etwa zwei Besuchstagen entspricht. Interessierte Züchter könnten auch die Richter und die Zuchtkommission an diesen Tagen begleiten.</a:t>
            </a:r>
          </a:p>
          <a:p>
            <a:endParaRPr lang="de-CH" dirty="0"/>
          </a:p>
        </p:txBody>
      </p:sp>
    </p:spTree>
    <p:extLst>
      <p:ext uri="{BB962C8B-B14F-4D97-AF65-F5344CB8AC3E}">
        <p14:creationId xmlns:p14="http://schemas.microsoft.com/office/powerpoint/2010/main" val="3608456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68958AC-0F66-4DF6-B5BC-A2393E94C780}"/>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b="1" kern="1200" dirty="0">
                <a:solidFill>
                  <a:schemeClr val="bg1"/>
                </a:solidFill>
                <a:latin typeface="+mj-lt"/>
                <a:ea typeface="+mj-ea"/>
                <a:cs typeface="+mj-cs"/>
              </a:rPr>
              <a:t>SHSB 2017 / LOS 2017</a:t>
            </a:r>
          </a:p>
        </p:txBody>
      </p:sp>
      <p:cxnSp>
        <p:nvCxnSpPr>
          <p:cNvPr id="20" name="Straight Connector 19">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46D781EC-60AA-4F6F-ACDD-E96EB6907F79}"/>
                  </a:ext>
                </a:extLst>
              </p14:cNvPr>
              <p14:cNvContentPartPr/>
              <p14:nvPr/>
            </p14:nvContentPartPr>
            <p14:xfrm>
              <a:off x="3428756" y="4062612"/>
              <a:ext cx="360" cy="360"/>
            </p14:xfrm>
          </p:contentPart>
        </mc:Choice>
        <mc:Fallback xmlns="">
          <p:pic>
            <p:nvPicPr>
              <p:cNvPr id="3" name="Freihand 2">
                <a:extLst>
                  <a:ext uri="{FF2B5EF4-FFF2-40B4-BE49-F238E27FC236}">
                    <a16:creationId xmlns:a16="http://schemas.microsoft.com/office/drawing/2014/main" id="{46D781EC-60AA-4F6F-ACDD-E96EB6907F79}"/>
                  </a:ext>
                </a:extLst>
              </p:cNvPr>
              <p:cNvPicPr/>
              <p:nvPr/>
            </p:nvPicPr>
            <p:blipFill>
              <a:blip r:embed="rId3"/>
              <a:stretch>
                <a:fillRect/>
              </a:stretch>
            </p:blipFill>
            <p:spPr>
              <a:xfrm>
                <a:off x="3411116" y="404497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D7F54480-614D-466D-B62B-778F4D4A124E}"/>
                  </a:ext>
                </a:extLst>
              </p14:cNvPr>
              <p14:cNvContentPartPr/>
              <p14:nvPr/>
            </p14:nvContentPartPr>
            <p14:xfrm>
              <a:off x="4483196" y="4114452"/>
              <a:ext cx="360" cy="360"/>
            </p14:xfrm>
          </p:contentPart>
        </mc:Choice>
        <mc:Fallback xmlns="">
          <p:pic>
            <p:nvPicPr>
              <p:cNvPr id="4" name="Freihand 3">
                <a:extLst>
                  <a:ext uri="{FF2B5EF4-FFF2-40B4-BE49-F238E27FC236}">
                    <a16:creationId xmlns:a16="http://schemas.microsoft.com/office/drawing/2014/main" id="{D7F54480-614D-466D-B62B-778F4D4A124E}"/>
                  </a:ext>
                </a:extLst>
              </p:cNvPr>
              <p:cNvPicPr/>
              <p:nvPr/>
            </p:nvPicPr>
            <p:blipFill>
              <a:blip r:embed="rId3"/>
              <a:stretch>
                <a:fillRect/>
              </a:stretch>
            </p:blipFill>
            <p:spPr>
              <a:xfrm>
                <a:off x="4465556" y="4096812"/>
                <a:ext cx="36000" cy="36000"/>
              </a:xfrm>
              <a:prstGeom prst="rect">
                <a:avLst/>
              </a:prstGeom>
            </p:spPr>
          </p:pic>
        </mc:Fallback>
      </mc:AlternateContent>
      <p:pic>
        <p:nvPicPr>
          <p:cNvPr id="8" name="Inhaltsplatzhalter 7">
            <a:extLst>
              <a:ext uri="{FF2B5EF4-FFF2-40B4-BE49-F238E27FC236}">
                <a16:creationId xmlns:a16="http://schemas.microsoft.com/office/drawing/2014/main" id="{4F3C5F29-F57A-4990-B2DA-7C5608071A70}"/>
              </a:ext>
            </a:extLst>
          </p:cNvPr>
          <p:cNvPicPr>
            <a:picLocks noGrp="1" noChangeAspect="1"/>
          </p:cNvPicPr>
          <p:nvPr>
            <p:ph idx="1"/>
          </p:nvPr>
        </p:nvPicPr>
        <p:blipFill>
          <a:blip r:embed="rId5"/>
          <a:stretch>
            <a:fillRect/>
          </a:stretch>
        </p:blipFill>
        <p:spPr>
          <a:xfrm>
            <a:off x="2293813" y="2398164"/>
            <a:ext cx="8030917" cy="4187479"/>
          </a:xfrm>
        </p:spPr>
      </p:pic>
      <mc:AlternateContent xmlns:mc="http://schemas.openxmlformats.org/markup-compatibility/2006" xmlns:p14="http://schemas.microsoft.com/office/powerpoint/2010/main">
        <mc:Choice Requires="p14">
          <p:contentPart p14:bwMode="auto" r:id="rId6">
            <p14:nvContentPartPr>
              <p14:cNvPr id="9" name="Freihand 8">
                <a:extLst>
                  <a:ext uri="{FF2B5EF4-FFF2-40B4-BE49-F238E27FC236}">
                    <a16:creationId xmlns:a16="http://schemas.microsoft.com/office/drawing/2014/main" id="{E10BE285-80F7-4B59-899B-3BF58D425093}"/>
                  </a:ext>
                </a:extLst>
              </p14:cNvPr>
              <p14:cNvContentPartPr/>
              <p14:nvPr/>
            </p14:nvContentPartPr>
            <p14:xfrm>
              <a:off x="5965316" y="928812"/>
              <a:ext cx="360" cy="360"/>
            </p14:xfrm>
          </p:contentPart>
        </mc:Choice>
        <mc:Fallback xmlns="">
          <p:pic>
            <p:nvPicPr>
              <p:cNvPr id="9" name="Freihand 8">
                <a:extLst>
                  <a:ext uri="{FF2B5EF4-FFF2-40B4-BE49-F238E27FC236}">
                    <a16:creationId xmlns:a16="http://schemas.microsoft.com/office/drawing/2014/main" id="{E10BE285-80F7-4B59-899B-3BF58D425093}"/>
                  </a:ext>
                </a:extLst>
              </p:cNvPr>
              <p:cNvPicPr/>
              <p:nvPr/>
            </p:nvPicPr>
            <p:blipFill>
              <a:blip r:embed="rId3"/>
              <a:stretch>
                <a:fillRect/>
              </a:stretch>
            </p:blipFill>
            <p:spPr>
              <a:xfrm>
                <a:off x="5947676" y="911172"/>
                <a:ext cx="36000" cy="36000"/>
              </a:xfrm>
              <a:prstGeom prst="rect">
                <a:avLst/>
              </a:prstGeom>
            </p:spPr>
          </p:pic>
        </mc:Fallback>
      </mc:AlternateContent>
      <p:grpSp>
        <p:nvGrpSpPr>
          <p:cNvPr id="26" name="Gruppieren 25">
            <a:extLst>
              <a:ext uri="{FF2B5EF4-FFF2-40B4-BE49-F238E27FC236}">
                <a16:creationId xmlns:a16="http://schemas.microsoft.com/office/drawing/2014/main" id="{07784D1B-DFB0-4644-A585-EE193288D5C2}"/>
              </a:ext>
            </a:extLst>
          </p:cNvPr>
          <p:cNvGrpSpPr/>
          <p:nvPr/>
        </p:nvGrpSpPr>
        <p:grpSpPr>
          <a:xfrm>
            <a:off x="3259196" y="1142652"/>
            <a:ext cx="360" cy="360"/>
            <a:chOff x="3259196" y="1142652"/>
            <a:chExt cx="360" cy="360"/>
          </a:xfrm>
        </p:grpSpPr>
        <mc:AlternateContent xmlns:mc="http://schemas.openxmlformats.org/markup-compatibility/2006" xmlns:p14="http://schemas.microsoft.com/office/powerpoint/2010/main">
          <mc:Choice Requires="p14">
            <p:contentPart p14:bwMode="auto" r:id="rId7">
              <p14:nvContentPartPr>
                <p14:cNvPr id="24" name="Freihand 23">
                  <a:extLst>
                    <a:ext uri="{FF2B5EF4-FFF2-40B4-BE49-F238E27FC236}">
                      <a16:creationId xmlns:a16="http://schemas.microsoft.com/office/drawing/2014/main" id="{FFA86392-A106-4A27-BCCE-915589CDAC53}"/>
                    </a:ext>
                  </a:extLst>
                </p14:cNvPr>
                <p14:cNvContentPartPr/>
                <p14:nvPr/>
              </p14:nvContentPartPr>
              <p14:xfrm>
                <a:off x="3259196" y="1142652"/>
                <a:ext cx="360" cy="360"/>
              </p14:xfrm>
            </p:contentPart>
          </mc:Choice>
          <mc:Fallback xmlns="">
            <p:pic>
              <p:nvPicPr>
                <p:cNvPr id="24" name="Freihand 23">
                  <a:extLst>
                    <a:ext uri="{FF2B5EF4-FFF2-40B4-BE49-F238E27FC236}">
                      <a16:creationId xmlns:a16="http://schemas.microsoft.com/office/drawing/2014/main" id="{FFA86392-A106-4A27-BCCE-915589CDAC53}"/>
                    </a:ext>
                  </a:extLst>
                </p:cNvPr>
                <p:cNvPicPr/>
                <p:nvPr/>
              </p:nvPicPr>
              <p:blipFill>
                <a:blip r:embed="rId3"/>
                <a:stretch>
                  <a:fillRect/>
                </a:stretch>
              </p:blipFill>
              <p:spPr>
                <a:xfrm>
                  <a:off x="3241196" y="112465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5" name="Freihand 24">
                  <a:extLst>
                    <a:ext uri="{FF2B5EF4-FFF2-40B4-BE49-F238E27FC236}">
                      <a16:creationId xmlns:a16="http://schemas.microsoft.com/office/drawing/2014/main" id="{DDEEE87B-01C0-4025-8693-29ED2C5091CA}"/>
                    </a:ext>
                  </a:extLst>
                </p14:cNvPr>
                <p14:cNvContentPartPr/>
                <p14:nvPr/>
              </p14:nvContentPartPr>
              <p14:xfrm>
                <a:off x="3259196" y="1142652"/>
                <a:ext cx="360" cy="360"/>
              </p14:xfrm>
            </p:contentPart>
          </mc:Choice>
          <mc:Fallback xmlns="">
            <p:pic>
              <p:nvPicPr>
                <p:cNvPr id="25" name="Freihand 24">
                  <a:extLst>
                    <a:ext uri="{FF2B5EF4-FFF2-40B4-BE49-F238E27FC236}">
                      <a16:creationId xmlns:a16="http://schemas.microsoft.com/office/drawing/2014/main" id="{DDEEE87B-01C0-4025-8693-29ED2C5091CA}"/>
                    </a:ext>
                  </a:extLst>
                </p:cNvPr>
                <p:cNvPicPr/>
                <p:nvPr/>
              </p:nvPicPr>
              <p:blipFill>
                <a:blip r:embed="rId9"/>
                <a:stretch>
                  <a:fillRect/>
                </a:stretch>
              </p:blipFill>
              <p:spPr>
                <a:xfrm>
                  <a:off x="3241196" y="1124652"/>
                  <a:ext cx="36000" cy="36000"/>
                </a:xfrm>
                <a:prstGeom prst="rect">
                  <a:avLst/>
                </a:prstGeom>
              </p:spPr>
            </p:pic>
          </mc:Fallback>
        </mc:AlternateContent>
      </p:grpSp>
    </p:spTree>
    <p:extLst>
      <p:ext uri="{BB962C8B-B14F-4D97-AF65-F5344CB8AC3E}">
        <p14:creationId xmlns:p14="http://schemas.microsoft.com/office/powerpoint/2010/main" val="3634597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68958AC-0F66-4DF6-B5BC-A2393E94C780}"/>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b="1" kern="1200" dirty="0">
                <a:solidFill>
                  <a:schemeClr val="bg1"/>
                </a:solidFill>
                <a:latin typeface="+mj-lt"/>
                <a:ea typeface="+mj-ea"/>
                <a:cs typeface="+mj-cs"/>
              </a:rPr>
              <a:t>SHSB 2019 / LOS 2019</a:t>
            </a:r>
          </a:p>
        </p:txBody>
      </p:sp>
      <p:cxnSp>
        <p:nvCxnSpPr>
          <p:cNvPr id="20" name="Straight Connector 19">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3" name="Freihand 2">
                <a:extLst>
                  <a:ext uri="{FF2B5EF4-FFF2-40B4-BE49-F238E27FC236}">
                    <a16:creationId xmlns:a16="http://schemas.microsoft.com/office/drawing/2014/main" id="{E4D5ACA2-FEF5-4EAC-88FC-CC08B3409622}"/>
                  </a:ext>
                </a:extLst>
              </p14:cNvPr>
              <p14:cNvContentPartPr/>
              <p14:nvPr/>
            </p14:nvContentPartPr>
            <p14:xfrm>
              <a:off x="3723596" y="3524412"/>
              <a:ext cx="360" cy="360"/>
            </p14:xfrm>
          </p:contentPart>
        </mc:Choice>
        <mc:Fallback xmlns="">
          <p:pic>
            <p:nvPicPr>
              <p:cNvPr id="3" name="Freihand 2">
                <a:extLst>
                  <a:ext uri="{FF2B5EF4-FFF2-40B4-BE49-F238E27FC236}">
                    <a16:creationId xmlns:a16="http://schemas.microsoft.com/office/drawing/2014/main" id="{E4D5ACA2-FEF5-4EAC-88FC-CC08B3409622}"/>
                  </a:ext>
                </a:extLst>
              </p:cNvPr>
              <p:cNvPicPr/>
              <p:nvPr/>
            </p:nvPicPr>
            <p:blipFill>
              <a:blip r:embed="rId3"/>
              <a:stretch>
                <a:fillRect/>
              </a:stretch>
            </p:blipFill>
            <p:spPr>
              <a:xfrm>
                <a:off x="3705596" y="350677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94BB8FCE-1737-4CA2-9BBE-1F8BFD8C35B6}"/>
                  </a:ext>
                </a:extLst>
              </p14:cNvPr>
              <p14:cNvContentPartPr/>
              <p14:nvPr/>
            </p14:nvContentPartPr>
            <p14:xfrm>
              <a:off x="3723596" y="3524412"/>
              <a:ext cx="360" cy="360"/>
            </p14:xfrm>
          </p:contentPart>
        </mc:Choice>
        <mc:Fallback xmlns="">
          <p:pic>
            <p:nvPicPr>
              <p:cNvPr id="4" name="Freihand 3">
                <a:extLst>
                  <a:ext uri="{FF2B5EF4-FFF2-40B4-BE49-F238E27FC236}">
                    <a16:creationId xmlns:a16="http://schemas.microsoft.com/office/drawing/2014/main" id="{94BB8FCE-1737-4CA2-9BBE-1F8BFD8C35B6}"/>
                  </a:ext>
                </a:extLst>
              </p:cNvPr>
              <p:cNvPicPr/>
              <p:nvPr/>
            </p:nvPicPr>
            <p:blipFill>
              <a:blip r:embed="rId3"/>
              <a:stretch>
                <a:fillRect/>
              </a:stretch>
            </p:blipFill>
            <p:spPr>
              <a:xfrm>
                <a:off x="3705596" y="3506772"/>
                <a:ext cx="36000" cy="36000"/>
              </a:xfrm>
              <a:prstGeom prst="rect">
                <a:avLst/>
              </a:prstGeom>
            </p:spPr>
          </p:pic>
        </mc:Fallback>
      </mc:AlternateContent>
      <p:pic>
        <p:nvPicPr>
          <p:cNvPr id="19" name="Inhaltsplatzhalter 18">
            <a:extLst>
              <a:ext uri="{FF2B5EF4-FFF2-40B4-BE49-F238E27FC236}">
                <a16:creationId xmlns:a16="http://schemas.microsoft.com/office/drawing/2014/main" id="{451E9831-5C32-41D7-B1FF-FDF6064AE0F7}"/>
              </a:ext>
            </a:extLst>
          </p:cNvPr>
          <p:cNvPicPr>
            <a:picLocks noGrp="1" noChangeAspect="1"/>
          </p:cNvPicPr>
          <p:nvPr>
            <p:ph idx="1"/>
          </p:nvPr>
        </p:nvPicPr>
        <p:blipFill>
          <a:blip r:embed="rId5"/>
          <a:stretch>
            <a:fillRect/>
          </a:stretch>
        </p:blipFill>
        <p:spPr>
          <a:xfrm>
            <a:off x="3220148" y="2347172"/>
            <a:ext cx="5748528" cy="4142232"/>
          </a:xfrm>
        </p:spPr>
      </p:pic>
    </p:spTree>
    <p:extLst>
      <p:ext uri="{BB962C8B-B14F-4D97-AF65-F5344CB8AC3E}">
        <p14:creationId xmlns:p14="http://schemas.microsoft.com/office/powerpoint/2010/main" val="1577611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15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fik 2">
            <a:extLst>
              <a:ext uri="{FF2B5EF4-FFF2-40B4-BE49-F238E27FC236}">
                <a16:creationId xmlns:a16="http://schemas.microsoft.com/office/drawing/2014/main" id="{31F0013E-8EAC-4A88-9D07-AA05D0A406B1}"/>
              </a:ext>
            </a:extLst>
          </p:cNvPr>
          <p:cNvPicPr>
            <a:picLocks noChangeAspect="1"/>
          </p:cNvPicPr>
          <p:nvPr/>
        </p:nvPicPr>
        <p:blipFill>
          <a:blip r:embed="rId2"/>
          <a:stretch>
            <a:fillRect/>
          </a:stretch>
        </p:blipFill>
        <p:spPr>
          <a:xfrm>
            <a:off x="713327" y="643467"/>
            <a:ext cx="10765346" cy="5571066"/>
          </a:xfrm>
          <a:prstGeom prst="rect">
            <a:avLst/>
          </a:prstGeom>
        </p:spPr>
      </p:pic>
    </p:spTree>
    <p:extLst>
      <p:ext uri="{BB962C8B-B14F-4D97-AF65-F5344CB8AC3E}">
        <p14:creationId xmlns:p14="http://schemas.microsoft.com/office/powerpoint/2010/main" val="2158139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DAFAE7-AB32-41DD-9168-BA9A8036F42A}"/>
              </a:ext>
            </a:extLst>
          </p:cNvPr>
          <p:cNvSpPr>
            <a:spLocks noGrp="1"/>
          </p:cNvSpPr>
          <p:nvPr>
            <p:ph type="title"/>
          </p:nvPr>
        </p:nvSpPr>
        <p:spPr/>
        <p:txBody>
          <a:bodyPr/>
          <a:lstStyle/>
          <a:p>
            <a:r>
              <a:rPr lang="de-CH" b="1" dirty="0"/>
              <a:t>Weitere Möglichkeit / </a:t>
            </a:r>
            <a:r>
              <a:rPr lang="de-CH" b="1" dirty="0" err="1"/>
              <a:t>Autre</a:t>
            </a:r>
            <a:r>
              <a:rPr lang="de-CH" b="1" dirty="0"/>
              <a:t> </a:t>
            </a:r>
            <a:r>
              <a:rPr lang="de-CH" b="1" dirty="0" err="1"/>
              <a:t>possibilité</a:t>
            </a:r>
            <a:endParaRPr lang="de-CH" b="1" dirty="0"/>
          </a:p>
        </p:txBody>
      </p:sp>
      <p:sp>
        <p:nvSpPr>
          <p:cNvPr id="3" name="Inhaltsplatzhalter 2">
            <a:extLst>
              <a:ext uri="{FF2B5EF4-FFF2-40B4-BE49-F238E27FC236}">
                <a16:creationId xmlns:a16="http://schemas.microsoft.com/office/drawing/2014/main" id="{90738522-F5E7-42C6-8725-60225731710E}"/>
              </a:ext>
            </a:extLst>
          </p:cNvPr>
          <p:cNvSpPr>
            <a:spLocks noGrp="1"/>
          </p:cNvSpPr>
          <p:nvPr>
            <p:ph sz="half" idx="1"/>
          </p:nvPr>
        </p:nvSpPr>
        <p:spPr/>
        <p:txBody>
          <a:bodyPr/>
          <a:lstStyle/>
          <a:p>
            <a:r>
              <a:rPr lang="de-CH" dirty="0"/>
              <a:t>Im </a:t>
            </a:r>
            <a:r>
              <a:rPr lang="de-CH" b="1" dirty="0"/>
              <a:t>Kaufvertrag</a:t>
            </a:r>
            <a:r>
              <a:rPr lang="de-CH" dirty="0"/>
              <a:t> schreiben: </a:t>
            </a:r>
          </a:p>
          <a:p>
            <a:r>
              <a:rPr lang="de-CH" dirty="0"/>
              <a:t>mindestens eine Ausstellung in den ersten 3 Jahren besuchen</a:t>
            </a:r>
          </a:p>
          <a:p>
            <a:r>
              <a:rPr lang="de-CH" dirty="0"/>
              <a:t>den Hund dort ankören lassen</a:t>
            </a:r>
          </a:p>
        </p:txBody>
      </p:sp>
      <p:sp>
        <p:nvSpPr>
          <p:cNvPr id="4" name="Inhaltsplatzhalter 3">
            <a:extLst>
              <a:ext uri="{FF2B5EF4-FFF2-40B4-BE49-F238E27FC236}">
                <a16:creationId xmlns:a16="http://schemas.microsoft.com/office/drawing/2014/main" id="{323FE688-E578-48B0-863B-C8EE007BDDD4}"/>
              </a:ext>
            </a:extLst>
          </p:cNvPr>
          <p:cNvSpPr>
            <a:spLocks noGrp="1"/>
          </p:cNvSpPr>
          <p:nvPr>
            <p:ph sz="half" idx="2"/>
          </p:nvPr>
        </p:nvSpPr>
        <p:spPr/>
        <p:txBody>
          <a:bodyPr/>
          <a:lstStyle/>
          <a:p>
            <a:r>
              <a:rPr lang="fr-FR" dirty="0"/>
              <a:t>Écrire dans le </a:t>
            </a:r>
            <a:r>
              <a:rPr lang="fr-FR" b="1" dirty="0"/>
              <a:t>contrat de vente </a:t>
            </a:r>
            <a:r>
              <a:rPr lang="fr-FR" dirty="0"/>
              <a:t>: </a:t>
            </a:r>
          </a:p>
          <a:p>
            <a:r>
              <a:rPr lang="fr-FR" dirty="0"/>
              <a:t>participer au moins une exposition au cours des 3 premières années</a:t>
            </a:r>
          </a:p>
          <a:p>
            <a:r>
              <a:rPr lang="fr-FR" dirty="0"/>
              <a:t>y faire une admission d'élevage</a:t>
            </a:r>
            <a:endParaRPr lang="de-CH" dirty="0"/>
          </a:p>
        </p:txBody>
      </p:sp>
    </p:spTree>
    <p:extLst>
      <p:ext uri="{BB962C8B-B14F-4D97-AF65-F5344CB8AC3E}">
        <p14:creationId xmlns:p14="http://schemas.microsoft.com/office/powerpoint/2010/main" val="1713049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BB2224-0EC8-4CF9-BEC8-223C98C8EEAD}"/>
              </a:ext>
            </a:extLst>
          </p:cNvPr>
          <p:cNvSpPr>
            <a:spLocks noGrp="1"/>
          </p:cNvSpPr>
          <p:nvPr>
            <p:ph type="title"/>
          </p:nvPr>
        </p:nvSpPr>
        <p:spPr/>
        <p:txBody>
          <a:bodyPr/>
          <a:lstStyle/>
          <a:p>
            <a:r>
              <a:rPr lang="de-CH" b="1" dirty="0" err="1"/>
              <a:t>Une</a:t>
            </a:r>
            <a:r>
              <a:rPr lang="de-CH" b="1" dirty="0"/>
              <a:t> </a:t>
            </a:r>
            <a:r>
              <a:rPr lang="de-CH" b="1" dirty="0" err="1"/>
              <a:t>autre</a:t>
            </a:r>
            <a:r>
              <a:rPr lang="de-CH" b="1" dirty="0"/>
              <a:t> </a:t>
            </a:r>
            <a:r>
              <a:rPr lang="de-CH" b="1" dirty="0" err="1"/>
              <a:t>problème</a:t>
            </a:r>
            <a:r>
              <a:rPr lang="de-CH" b="1" dirty="0"/>
              <a:t> / ein weiteres Problem</a:t>
            </a:r>
          </a:p>
        </p:txBody>
      </p:sp>
      <p:sp>
        <p:nvSpPr>
          <p:cNvPr id="3" name="Inhaltsplatzhalter 2">
            <a:extLst>
              <a:ext uri="{FF2B5EF4-FFF2-40B4-BE49-F238E27FC236}">
                <a16:creationId xmlns:a16="http://schemas.microsoft.com/office/drawing/2014/main" id="{2A02F083-0015-4392-8158-85736378B22E}"/>
              </a:ext>
            </a:extLst>
          </p:cNvPr>
          <p:cNvSpPr>
            <a:spLocks noGrp="1"/>
          </p:cNvSpPr>
          <p:nvPr>
            <p:ph sz="half" idx="1"/>
          </p:nvPr>
        </p:nvSpPr>
        <p:spPr/>
        <p:txBody>
          <a:bodyPr>
            <a:normAutofit lnSpcReduction="10000"/>
          </a:bodyPr>
          <a:lstStyle/>
          <a:p>
            <a:r>
              <a:rPr lang="de-CH" dirty="0"/>
              <a:t>Wir haben nicht nur ein Problem mit den Rüden, sondern auch ein Problem mit dem Zuchtwart!</a:t>
            </a:r>
          </a:p>
          <a:p>
            <a:endParaRPr lang="de-CH" dirty="0"/>
          </a:p>
          <a:p>
            <a:r>
              <a:rPr lang="de-CH" dirty="0"/>
              <a:t>Wieso?</a:t>
            </a:r>
          </a:p>
          <a:p>
            <a:endParaRPr lang="de-CH" dirty="0"/>
          </a:p>
          <a:p>
            <a:r>
              <a:rPr lang="de-CH" dirty="0"/>
              <a:t>Was passiert, wenn mir etwas zustösst? Wer verwaltet die Daten?</a:t>
            </a:r>
          </a:p>
        </p:txBody>
      </p:sp>
      <p:sp>
        <p:nvSpPr>
          <p:cNvPr id="4" name="Inhaltsplatzhalter 3">
            <a:extLst>
              <a:ext uri="{FF2B5EF4-FFF2-40B4-BE49-F238E27FC236}">
                <a16:creationId xmlns:a16="http://schemas.microsoft.com/office/drawing/2014/main" id="{C5CD0299-CE48-4D75-92FC-93EA2C23771F}"/>
              </a:ext>
            </a:extLst>
          </p:cNvPr>
          <p:cNvSpPr>
            <a:spLocks noGrp="1"/>
          </p:cNvSpPr>
          <p:nvPr>
            <p:ph sz="half" idx="2"/>
          </p:nvPr>
        </p:nvSpPr>
        <p:spPr/>
        <p:txBody>
          <a:bodyPr>
            <a:normAutofit lnSpcReduction="10000"/>
          </a:bodyPr>
          <a:lstStyle/>
          <a:p>
            <a:r>
              <a:rPr lang="fr-FR" dirty="0"/>
              <a:t>Nous n'avons pas seulement un problème avec les mâles, mais aussi un problème avec le responsable de l'élevage !</a:t>
            </a:r>
          </a:p>
          <a:p>
            <a:endParaRPr lang="fr-FR" dirty="0"/>
          </a:p>
          <a:p>
            <a:r>
              <a:rPr lang="fr-FR" dirty="0"/>
              <a:t>Pourquoi ?</a:t>
            </a:r>
          </a:p>
          <a:p>
            <a:endParaRPr lang="fr-FR" dirty="0"/>
          </a:p>
          <a:p>
            <a:r>
              <a:rPr lang="fr-FR" dirty="0"/>
              <a:t>Que se passe-t-il s'il m'arrive quelque chose ? Qui administre les dates ?</a:t>
            </a:r>
            <a:endParaRPr lang="de-CH" dirty="0"/>
          </a:p>
        </p:txBody>
      </p:sp>
    </p:spTree>
    <p:extLst>
      <p:ext uri="{BB962C8B-B14F-4D97-AF65-F5344CB8AC3E}">
        <p14:creationId xmlns:p14="http://schemas.microsoft.com/office/powerpoint/2010/main" val="1562543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5A51CB-6047-4383-8343-4DFB63D4CD7B}"/>
              </a:ext>
            </a:extLst>
          </p:cNvPr>
          <p:cNvSpPr>
            <a:spLocks noGrp="1"/>
          </p:cNvSpPr>
          <p:nvPr>
            <p:ph type="title"/>
          </p:nvPr>
        </p:nvSpPr>
        <p:spPr/>
        <p:txBody>
          <a:bodyPr/>
          <a:lstStyle/>
          <a:p>
            <a:r>
              <a:rPr lang="de-CH" dirty="0"/>
              <a:t>Inzuchtfaktor / </a:t>
            </a:r>
            <a:r>
              <a:rPr lang="de-CH" dirty="0" err="1"/>
              <a:t>consanguinite</a:t>
            </a:r>
            <a:endParaRPr lang="de-CH" dirty="0"/>
          </a:p>
        </p:txBody>
      </p:sp>
      <p:sp>
        <p:nvSpPr>
          <p:cNvPr id="3" name="Inhaltsplatzhalter 2">
            <a:extLst>
              <a:ext uri="{FF2B5EF4-FFF2-40B4-BE49-F238E27FC236}">
                <a16:creationId xmlns:a16="http://schemas.microsoft.com/office/drawing/2014/main" id="{00C37C25-FF13-41F4-AB5B-056DA049BC40}"/>
              </a:ext>
            </a:extLst>
          </p:cNvPr>
          <p:cNvSpPr>
            <a:spLocks noGrp="1"/>
          </p:cNvSpPr>
          <p:nvPr>
            <p:ph idx="1"/>
          </p:nvPr>
        </p:nvSpPr>
        <p:spPr/>
        <p:txBody>
          <a:bodyPr/>
          <a:lstStyle/>
          <a:p>
            <a:r>
              <a:rPr lang="de-CH" dirty="0">
                <a:hlinkClick r:id="rId2"/>
              </a:rPr>
              <a:t>http://www.agorat.org/extras/calculateur_consanguinite</a:t>
            </a:r>
            <a:endParaRPr lang="de-CH" dirty="0"/>
          </a:p>
        </p:txBody>
      </p:sp>
    </p:spTree>
    <p:extLst>
      <p:ext uri="{BB962C8B-B14F-4D97-AF65-F5344CB8AC3E}">
        <p14:creationId xmlns:p14="http://schemas.microsoft.com/office/powerpoint/2010/main" val="2338474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DCFBF60-5673-4530-A21A-1822DC67555B}"/>
              </a:ext>
            </a:extLst>
          </p:cNvPr>
          <p:cNvPicPr>
            <a:picLocks noChangeAspect="1"/>
          </p:cNvPicPr>
          <p:nvPr/>
        </p:nvPicPr>
        <p:blipFill>
          <a:blip r:embed="rId2"/>
          <a:stretch>
            <a:fillRect/>
          </a:stretch>
        </p:blipFill>
        <p:spPr>
          <a:xfrm>
            <a:off x="1225061" y="0"/>
            <a:ext cx="9741877" cy="6858000"/>
          </a:xfrm>
          <a:prstGeom prst="rect">
            <a:avLst/>
          </a:prstGeom>
        </p:spPr>
      </p:pic>
    </p:spTree>
    <p:extLst>
      <p:ext uri="{BB962C8B-B14F-4D97-AF65-F5344CB8AC3E}">
        <p14:creationId xmlns:p14="http://schemas.microsoft.com/office/powerpoint/2010/main" val="372615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22A3DDD-E7A6-4714-B893-5D512C294442}"/>
              </a:ext>
            </a:extLst>
          </p:cNvPr>
          <p:cNvPicPr>
            <a:picLocks noChangeAspect="1"/>
          </p:cNvPicPr>
          <p:nvPr/>
        </p:nvPicPr>
        <p:blipFill>
          <a:blip r:embed="rId2"/>
          <a:stretch>
            <a:fillRect/>
          </a:stretch>
        </p:blipFill>
        <p:spPr>
          <a:xfrm>
            <a:off x="1286827" y="0"/>
            <a:ext cx="9618345"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CF6A9BE8-AD2E-43D6-B9F4-41898A6B474A}"/>
                  </a:ext>
                </a:extLst>
              </p14:cNvPr>
              <p14:cNvContentPartPr/>
              <p14:nvPr/>
            </p14:nvContentPartPr>
            <p14:xfrm>
              <a:off x="6974396" y="2339652"/>
              <a:ext cx="1085400" cy="537480"/>
            </p14:xfrm>
          </p:contentPart>
        </mc:Choice>
        <mc:Fallback xmlns="">
          <p:pic>
            <p:nvPicPr>
              <p:cNvPr id="4" name="Freihand 3">
                <a:extLst>
                  <a:ext uri="{FF2B5EF4-FFF2-40B4-BE49-F238E27FC236}">
                    <a16:creationId xmlns:a16="http://schemas.microsoft.com/office/drawing/2014/main" id="{CF6A9BE8-AD2E-43D6-B9F4-41898A6B474A}"/>
                  </a:ext>
                </a:extLst>
              </p:cNvPr>
              <p:cNvPicPr/>
              <p:nvPr/>
            </p:nvPicPr>
            <p:blipFill>
              <a:blip r:embed="rId4"/>
              <a:stretch>
                <a:fillRect/>
              </a:stretch>
            </p:blipFill>
            <p:spPr>
              <a:xfrm>
                <a:off x="6938396" y="2303652"/>
                <a:ext cx="1157040" cy="609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DAE010AF-CE4E-492C-A385-E7D6E9BD0610}"/>
                  </a:ext>
                </a:extLst>
              </p14:cNvPr>
              <p14:cNvContentPartPr/>
              <p14:nvPr/>
            </p14:nvContentPartPr>
            <p14:xfrm>
              <a:off x="8057276" y="4090692"/>
              <a:ext cx="1088640" cy="365760"/>
            </p14:xfrm>
          </p:contentPart>
        </mc:Choice>
        <mc:Fallback xmlns="">
          <p:pic>
            <p:nvPicPr>
              <p:cNvPr id="5" name="Freihand 4">
                <a:extLst>
                  <a:ext uri="{FF2B5EF4-FFF2-40B4-BE49-F238E27FC236}">
                    <a16:creationId xmlns:a16="http://schemas.microsoft.com/office/drawing/2014/main" id="{DAE010AF-CE4E-492C-A385-E7D6E9BD0610}"/>
                  </a:ext>
                </a:extLst>
              </p:cNvPr>
              <p:cNvPicPr/>
              <p:nvPr/>
            </p:nvPicPr>
            <p:blipFill>
              <a:blip r:embed="rId6"/>
              <a:stretch>
                <a:fillRect/>
              </a:stretch>
            </p:blipFill>
            <p:spPr>
              <a:xfrm>
                <a:off x="8021276" y="4054692"/>
                <a:ext cx="116028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B23B2CFF-34D9-4F84-93AB-018D044CBC61}"/>
                  </a:ext>
                </a:extLst>
              </p14:cNvPr>
              <p14:cNvContentPartPr/>
              <p14:nvPr/>
            </p14:nvContentPartPr>
            <p14:xfrm>
              <a:off x="8101916" y="5735892"/>
              <a:ext cx="564480" cy="408600"/>
            </p14:xfrm>
          </p:contentPart>
        </mc:Choice>
        <mc:Fallback xmlns="">
          <p:pic>
            <p:nvPicPr>
              <p:cNvPr id="6" name="Freihand 5">
                <a:extLst>
                  <a:ext uri="{FF2B5EF4-FFF2-40B4-BE49-F238E27FC236}">
                    <a16:creationId xmlns:a16="http://schemas.microsoft.com/office/drawing/2014/main" id="{B23B2CFF-34D9-4F84-93AB-018D044CBC61}"/>
                  </a:ext>
                </a:extLst>
              </p:cNvPr>
              <p:cNvPicPr/>
              <p:nvPr/>
            </p:nvPicPr>
            <p:blipFill>
              <a:blip r:embed="rId8"/>
              <a:stretch>
                <a:fillRect/>
              </a:stretch>
            </p:blipFill>
            <p:spPr>
              <a:xfrm>
                <a:off x="8084276" y="5718252"/>
                <a:ext cx="60012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9417E124-96ED-40E5-8256-8ED6B9ED2533}"/>
                  </a:ext>
                </a:extLst>
              </p14:cNvPr>
              <p14:cNvContentPartPr/>
              <p14:nvPr/>
            </p14:nvContentPartPr>
            <p14:xfrm>
              <a:off x="7076996" y="2955252"/>
              <a:ext cx="555840" cy="430200"/>
            </p14:xfrm>
          </p:contentPart>
        </mc:Choice>
        <mc:Fallback xmlns="">
          <p:pic>
            <p:nvPicPr>
              <p:cNvPr id="7" name="Freihand 6">
                <a:extLst>
                  <a:ext uri="{FF2B5EF4-FFF2-40B4-BE49-F238E27FC236}">
                    <a16:creationId xmlns:a16="http://schemas.microsoft.com/office/drawing/2014/main" id="{9417E124-96ED-40E5-8256-8ED6B9ED2533}"/>
                  </a:ext>
                </a:extLst>
              </p:cNvPr>
              <p:cNvPicPr/>
              <p:nvPr/>
            </p:nvPicPr>
            <p:blipFill>
              <a:blip r:embed="rId10"/>
              <a:stretch>
                <a:fillRect/>
              </a:stretch>
            </p:blipFill>
            <p:spPr>
              <a:xfrm>
                <a:off x="7059356" y="2937612"/>
                <a:ext cx="591480" cy="465840"/>
              </a:xfrm>
              <a:prstGeom prst="rect">
                <a:avLst/>
              </a:prstGeom>
            </p:spPr>
          </p:pic>
        </mc:Fallback>
      </mc:AlternateContent>
    </p:spTree>
    <p:extLst>
      <p:ext uri="{BB962C8B-B14F-4D97-AF65-F5344CB8AC3E}">
        <p14:creationId xmlns:p14="http://schemas.microsoft.com/office/powerpoint/2010/main" val="153924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96A47A-8CB2-483B-A59E-2A53691899F7}"/>
              </a:ext>
            </a:extLst>
          </p:cNvPr>
          <p:cNvSpPr>
            <a:spLocks noGrp="1"/>
          </p:cNvSpPr>
          <p:nvPr>
            <p:ph type="title"/>
          </p:nvPr>
        </p:nvSpPr>
        <p:spPr/>
        <p:txBody>
          <a:bodyPr/>
          <a:lstStyle/>
          <a:p>
            <a:r>
              <a:rPr lang="de-CH" b="1" dirty="0"/>
              <a:t>Zuchtkommission: Aufgaben</a:t>
            </a:r>
          </a:p>
        </p:txBody>
      </p:sp>
      <p:sp>
        <p:nvSpPr>
          <p:cNvPr id="3" name="Inhaltsplatzhalter 2">
            <a:extLst>
              <a:ext uri="{FF2B5EF4-FFF2-40B4-BE49-F238E27FC236}">
                <a16:creationId xmlns:a16="http://schemas.microsoft.com/office/drawing/2014/main" id="{6EEE72D8-1333-42FF-987A-EA39F22A3C9F}"/>
              </a:ext>
            </a:extLst>
          </p:cNvPr>
          <p:cNvSpPr>
            <a:spLocks noGrp="1"/>
          </p:cNvSpPr>
          <p:nvPr>
            <p:ph idx="1"/>
          </p:nvPr>
        </p:nvSpPr>
        <p:spPr>
          <a:xfrm>
            <a:off x="587477" y="1690688"/>
            <a:ext cx="10515600" cy="4351338"/>
          </a:xfrm>
        </p:spPr>
        <p:txBody>
          <a:bodyPr>
            <a:normAutofit fontScale="55000" lnSpcReduction="20000"/>
          </a:bodyPr>
          <a:lstStyle/>
          <a:p>
            <a:pPr marL="0" indent="0">
              <a:buNone/>
            </a:pPr>
            <a:r>
              <a:rPr lang="de-CH" dirty="0">
                <a:solidFill>
                  <a:srgbClr val="00B0F0"/>
                </a:solidFill>
              </a:rPr>
              <a:t>• </a:t>
            </a:r>
            <a:r>
              <a:rPr lang="de-CH" b="1" dirty="0">
                <a:solidFill>
                  <a:srgbClr val="00B0F0"/>
                </a:solidFill>
              </a:rPr>
              <a:t>Förderung</a:t>
            </a:r>
            <a:r>
              <a:rPr lang="de-CH" dirty="0">
                <a:solidFill>
                  <a:srgbClr val="00B0F0"/>
                </a:solidFill>
              </a:rPr>
              <a:t> der vier Laufhundevarietäten unter Berücksichtigung des Formwertes, der jagdlichen Eigenschaften und der Gesundheit. </a:t>
            </a:r>
          </a:p>
          <a:p>
            <a:pPr marL="0" indent="0">
              <a:buNone/>
            </a:pPr>
            <a:r>
              <a:rPr lang="de-CH" dirty="0">
                <a:solidFill>
                  <a:srgbClr val="00B0F0"/>
                </a:solidFill>
              </a:rPr>
              <a:t>• </a:t>
            </a:r>
            <a:r>
              <a:rPr lang="de-CH" b="1" dirty="0">
                <a:solidFill>
                  <a:srgbClr val="00B0F0"/>
                </a:solidFill>
              </a:rPr>
              <a:t>Beratung</a:t>
            </a:r>
            <a:r>
              <a:rPr lang="de-CH" dirty="0">
                <a:solidFill>
                  <a:srgbClr val="00B0F0"/>
                </a:solidFill>
              </a:rPr>
              <a:t> der Mitglieder in Fragen von Zucht und Haltung. </a:t>
            </a:r>
          </a:p>
          <a:p>
            <a:pPr marL="0" indent="0">
              <a:buNone/>
            </a:pPr>
            <a:r>
              <a:rPr lang="de-CH" dirty="0">
                <a:solidFill>
                  <a:srgbClr val="00B0F0"/>
                </a:solidFill>
              </a:rPr>
              <a:t>• </a:t>
            </a:r>
            <a:r>
              <a:rPr lang="de-CH" b="1" dirty="0">
                <a:solidFill>
                  <a:srgbClr val="00B0F0"/>
                </a:solidFill>
              </a:rPr>
              <a:t>Bewilligung</a:t>
            </a:r>
            <a:r>
              <a:rPr lang="de-CH" dirty="0">
                <a:solidFill>
                  <a:srgbClr val="00B0F0"/>
                </a:solidFill>
              </a:rPr>
              <a:t> von Kreuzungen zwischen den vier Laufhundevarietäten oder Kreuzungen mit anderen Rassen unter der Voraussetzung der Zustimmung des AKZVT der SKG. </a:t>
            </a:r>
          </a:p>
          <a:p>
            <a:pPr marL="0" indent="0">
              <a:buNone/>
            </a:pPr>
            <a:r>
              <a:rPr lang="de-CH" dirty="0">
                <a:solidFill>
                  <a:srgbClr val="00B0F0"/>
                </a:solidFill>
              </a:rPr>
              <a:t>• </a:t>
            </a:r>
            <a:r>
              <a:rPr lang="de-CH" b="1" dirty="0" err="1">
                <a:solidFill>
                  <a:srgbClr val="00B0F0"/>
                </a:solidFill>
              </a:rPr>
              <a:t>Abkören</a:t>
            </a:r>
            <a:r>
              <a:rPr lang="de-CH" dirty="0">
                <a:solidFill>
                  <a:srgbClr val="00B0F0"/>
                </a:solidFill>
              </a:rPr>
              <a:t> von Hunden. </a:t>
            </a:r>
          </a:p>
          <a:p>
            <a:pPr marL="0" indent="0">
              <a:buNone/>
            </a:pPr>
            <a:r>
              <a:rPr lang="de-CH" dirty="0">
                <a:solidFill>
                  <a:srgbClr val="00B0F0"/>
                </a:solidFill>
              </a:rPr>
              <a:t>• Ergreifen von Massnahmen gegen Aktivitäten oder Bestrebungen die der Laufhundezucht abträglich sind. </a:t>
            </a:r>
          </a:p>
          <a:p>
            <a:pPr marL="0" indent="0">
              <a:buNone/>
            </a:pPr>
            <a:r>
              <a:rPr lang="de-CH" dirty="0">
                <a:solidFill>
                  <a:srgbClr val="00B0F0"/>
                </a:solidFill>
              </a:rPr>
              <a:t>• </a:t>
            </a:r>
            <a:r>
              <a:rPr lang="de-CH" b="1" dirty="0">
                <a:solidFill>
                  <a:srgbClr val="00B0F0"/>
                </a:solidFill>
              </a:rPr>
              <a:t>Überwachung</a:t>
            </a:r>
            <a:r>
              <a:rPr lang="de-CH" dirty="0">
                <a:solidFill>
                  <a:srgbClr val="00B0F0"/>
                </a:solidFill>
              </a:rPr>
              <a:t> des Standards und Anträge zur Änderung desselben. </a:t>
            </a:r>
          </a:p>
          <a:p>
            <a:pPr marL="0" indent="0">
              <a:buNone/>
            </a:pPr>
            <a:r>
              <a:rPr lang="de-CH" dirty="0">
                <a:solidFill>
                  <a:srgbClr val="FF0000"/>
                </a:solidFill>
              </a:rPr>
              <a:t>• </a:t>
            </a:r>
            <a:r>
              <a:rPr lang="de-CH" b="1" dirty="0">
                <a:solidFill>
                  <a:srgbClr val="FF0000"/>
                </a:solidFill>
              </a:rPr>
              <a:t>Kontrollieren</a:t>
            </a:r>
            <a:r>
              <a:rPr lang="de-CH" dirty="0">
                <a:solidFill>
                  <a:srgbClr val="FF0000"/>
                </a:solidFill>
              </a:rPr>
              <a:t> der Vorschriften betreffend die Paarung, der Wurfmeldung, dem Einhalten der Zuchtpausen, der erfolgten Zuchtstätten- und Wurfkontrollen und ob diese zufriedenstellend ausgefallen sind. </a:t>
            </a:r>
          </a:p>
          <a:p>
            <a:pPr marL="0" indent="0">
              <a:buNone/>
            </a:pPr>
            <a:r>
              <a:rPr lang="de-CH" dirty="0">
                <a:solidFill>
                  <a:srgbClr val="FF0000"/>
                </a:solidFill>
              </a:rPr>
              <a:t>• Das Anordnen der </a:t>
            </a:r>
            <a:r>
              <a:rPr lang="de-CH" b="1" dirty="0" err="1">
                <a:solidFill>
                  <a:srgbClr val="FF0000"/>
                </a:solidFill>
              </a:rPr>
              <a:t>Zuchtstättenkontrollen</a:t>
            </a:r>
            <a:r>
              <a:rPr lang="de-CH" dirty="0">
                <a:solidFill>
                  <a:srgbClr val="FF0000"/>
                </a:solidFill>
              </a:rPr>
              <a:t> und der Identifikation der Welpen durch den Verantwortlichen der Regionalgruppe. Zu diesem Zwecke erhält dieser vom Präsidenten der ZK ein Formular mit den nötigen Angaben. </a:t>
            </a:r>
          </a:p>
          <a:p>
            <a:pPr marL="0" indent="0">
              <a:buNone/>
            </a:pPr>
            <a:r>
              <a:rPr lang="de-CH" dirty="0">
                <a:solidFill>
                  <a:srgbClr val="FF0000"/>
                </a:solidFill>
              </a:rPr>
              <a:t>• Die </a:t>
            </a:r>
            <a:r>
              <a:rPr lang="de-CH" b="1" dirty="0">
                <a:solidFill>
                  <a:srgbClr val="FF0000"/>
                </a:solidFill>
              </a:rPr>
              <a:t>Datenverwaltung</a:t>
            </a:r>
            <a:r>
              <a:rPr lang="de-CH" dirty="0">
                <a:solidFill>
                  <a:srgbClr val="FF0000"/>
                </a:solidFill>
              </a:rPr>
              <a:t> der Schweizer Laufhunde, das Registrieren der Resultate der AK, der Zwinger- und Wurfkontrollen, der Ausstellungen und der Prüfungsjagden. </a:t>
            </a:r>
          </a:p>
          <a:p>
            <a:pPr marL="0" indent="0">
              <a:buNone/>
            </a:pPr>
            <a:r>
              <a:rPr lang="de-CH" dirty="0">
                <a:solidFill>
                  <a:srgbClr val="FF0000"/>
                </a:solidFill>
              </a:rPr>
              <a:t>• Das Führen von </a:t>
            </a:r>
            <a:r>
              <a:rPr lang="de-CH" b="1" dirty="0">
                <a:solidFill>
                  <a:srgbClr val="FF0000"/>
                </a:solidFill>
              </a:rPr>
              <a:t>Listen</a:t>
            </a:r>
            <a:r>
              <a:rPr lang="de-CH" dirty="0">
                <a:solidFill>
                  <a:srgbClr val="FF0000"/>
                </a:solidFill>
              </a:rPr>
              <a:t> mit den zum Verkauf angebotenen Welpen, der Züchter und der angekörten Rüden. </a:t>
            </a:r>
          </a:p>
          <a:p>
            <a:pPr marL="0" indent="0">
              <a:buNone/>
            </a:pPr>
            <a:r>
              <a:rPr lang="de-CH" dirty="0">
                <a:solidFill>
                  <a:srgbClr val="FF0000"/>
                </a:solidFill>
              </a:rPr>
              <a:t>• Die </a:t>
            </a:r>
            <a:r>
              <a:rPr lang="de-CH" b="1" dirty="0">
                <a:solidFill>
                  <a:srgbClr val="FF0000"/>
                </a:solidFill>
              </a:rPr>
              <a:t>Meldung</a:t>
            </a:r>
            <a:r>
              <a:rPr lang="de-CH" dirty="0">
                <a:solidFill>
                  <a:srgbClr val="FF0000"/>
                </a:solidFill>
              </a:rPr>
              <a:t> der angekörten, nicht angekörten und nachträglich </a:t>
            </a:r>
            <a:r>
              <a:rPr lang="de-CH" dirty="0" err="1">
                <a:solidFill>
                  <a:srgbClr val="FF0000"/>
                </a:solidFill>
              </a:rPr>
              <a:t>abgekörten</a:t>
            </a:r>
            <a:r>
              <a:rPr lang="de-CH" dirty="0">
                <a:solidFill>
                  <a:srgbClr val="FF0000"/>
                </a:solidFill>
              </a:rPr>
              <a:t> Laufhunde an die STV der SKG. </a:t>
            </a:r>
          </a:p>
          <a:p>
            <a:pPr marL="0" indent="0">
              <a:buNone/>
            </a:pPr>
            <a:r>
              <a:rPr lang="de-CH" dirty="0">
                <a:solidFill>
                  <a:srgbClr val="FF0000"/>
                </a:solidFill>
              </a:rPr>
              <a:t>• Das </a:t>
            </a:r>
            <a:r>
              <a:rPr lang="de-CH" b="1" dirty="0">
                <a:solidFill>
                  <a:srgbClr val="FF0000"/>
                </a:solidFill>
              </a:rPr>
              <a:t>Sammeln</a:t>
            </a:r>
            <a:r>
              <a:rPr lang="de-CH" dirty="0">
                <a:solidFill>
                  <a:srgbClr val="FF0000"/>
                </a:solidFill>
              </a:rPr>
              <a:t>, </a:t>
            </a:r>
            <a:r>
              <a:rPr lang="de-CH" b="1" dirty="0">
                <a:solidFill>
                  <a:srgbClr val="FF0000"/>
                </a:solidFill>
              </a:rPr>
              <a:t>Verwalten</a:t>
            </a:r>
            <a:r>
              <a:rPr lang="de-CH" dirty="0">
                <a:solidFill>
                  <a:srgbClr val="FF0000"/>
                </a:solidFill>
              </a:rPr>
              <a:t> und </a:t>
            </a:r>
            <a:r>
              <a:rPr lang="de-CH" b="1" dirty="0">
                <a:solidFill>
                  <a:srgbClr val="FF0000"/>
                </a:solidFill>
              </a:rPr>
              <a:t>Weiterleiten</a:t>
            </a:r>
            <a:r>
              <a:rPr lang="de-CH" dirty="0">
                <a:solidFill>
                  <a:srgbClr val="FF0000"/>
                </a:solidFill>
              </a:rPr>
              <a:t> der besten Resultate der bestandenen Arbeitsprüfungen an die STV der SKG, damit diese Resultate in der Abstammungsurkunde über 3 Generationen aufgeführt werden können.</a:t>
            </a:r>
          </a:p>
        </p:txBody>
      </p:sp>
    </p:spTree>
    <p:extLst>
      <p:ext uri="{BB962C8B-B14F-4D97-AF65-F5344CB8AC3E}">
        <p14:creationId xmlns:p14="http://schemas.microsoft.com/office/powerpoint/2010/main" val="3244347625"/>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65643F4-0777-44D6-9E7E-A0A72469DF65}"/>
              </a:ext>
            </a:extLst>
          </p:cNvPr>
          <p:cNvPicPr>
            <a:picLocks noChangeAspect="1"/>
          </p:cNvPicPr>
          <p:nvPr/>
        </p:nvPicPr>
        <p:blipFill>
          <a:blip r:embed="rId2"/>
          <a:stretch>
            <a:fillRect/>
          </a:stretch>
        </p:blipFill>
        <p:spPr>
          <a:xfrm>
            <a:off x="2088039" y="491066"/>
            <a:ext cx="8015922" cy="5571067"/>
          </a:xfrm>
          <a:prstGeom prst="rect">
            <a:avLst/>
          </a:prstGeom>
        </p:spPr>
      </p:pic>
      <p:sp>
        <p:nvSpPr>
          <p:cNvPr id="2" name="AutoShape 2">
            <a:extLst>
              <a:ext uri="{FF2B5EF4-FFF2-40B4-BE49-F238E27FC236}">
                <a16:creationId xmlns:a16="http://schemas.microsoft.com/office/drawing/2014/main" id="{64A59474-784A-4AAA-A051-2149A000A9E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4" name="Pfeil: nach unten 3">
            <a:extLst>
              <a:ext uri="{FF2B5EF4-FFF2-40B4-BE49-F238E27FC236}">
                <a16:creationId xmlns:a16="http://schemas.microsoft.com/office/drawing/2014/main" id="{43EC2DD6-885F-4CCB-8C9E-58344FF95E0A}"/>
              </a:ext>
            </a:extLst>
          </p:cNvPr>
          <p:cNvSpPr/>
          <p:nvPr/>
        </p:nvSpPr>
        <p:spPr>
          <a:xfrm rot="5400000">
            <a:off x="9055509" y="899651"/>
            <a:ext cx="272845" cy="2381865"/>
          </a:xfrm>
          <a:prstGeom prst="down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CH"/>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BA10AECF-BF55-4F55-B5B5-EF4C0F7AA0DD}"/>
                  </a:ext>
                </a:extLst>
              </p14:cNvPr>
              <p14:cNvContentPartPr/>
              <p14:nvPr/>
            </p14:nvContentPartPr>
            <p14:xfrm>
              <a:off x="2710916" y="4460052"/>
              <a:ext cx="2083320" cy="873720"/>
            </p14:xfrm>
          </p:contentPart>
        </mc:Choice>
        <mc:Fallback xmlns="">
          <p:pic>
            <p:nvPicPr>
              <p:cNvPr id="6" name="Freihand 5">
                <a:extLst>
                  <a:ext uri="{FF2B5EF4-FFF2-40B4-BE49-F238E27FC236}">
                    <a16:creationId xmlns:a16="http://schemas.microsoft.com/office/drawing/2014/main" id="{BA10AECF-BF55-4F55-B5B5-EF4C0F7AA0DD}"/>
                  </a:ext>
                </a:extLst>
              </p:cNvPr>
              <p:cNvPicPr/>
              <p:nvPr/>
            </p:nvPicPr>
            <p:blipFill>
              <a:blip r:embed="rId4"/>
              <a:stretch>
                <a:fillRect/>
              </a:stretch>
            </p:blipFill>
            <p:spPr>
              <a:xfrm>
                <a:off x="2675276" y="4424412"/>
                <a:ext cx="2154960" cy="945360"/>
              </a:xfrm>
              <a:prstGeom prst="rect">
                <a:avLst/>
              </a:prstGeom>
            </p:spPr>
          </p:pic>
        </mc:Fallback>
      </mc:AlternateContent>
    </p:spTree>
    <p:extLst>
      <p:ext uri="{BB962C8B-B14F-4D97-AF65-F5344CB8AC3E}">
        <p14:creationId xmlns:p14="http://schemas.microsoft.com/office/powerpoint/2010/main" val="848325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FD99B06-7909-4F35-B7A2-D025CCC38D6A}"/>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3400">
                <a:solidFill>
                  <a:srgbClr val="FFFFFF"/>
                </a:solidFill>
              </a:rPr>
              <a:t>Merci de votre attention/Danke für eure Aufmerksamkeit</a:t>
            </a:r>
          </a:p>
        </p:txBody>
      </p:sp>
      <p:pic>
        <p:nvPicPr>
          <p:cNvPr id="4" name="Grafik 3" descr="Ein Bild, das Gras, Hund, draußen, Säugetier enthält.&#10;&#10;Automatisch generierte Beschreibung">
            <a:extLst>
              <a:ext uri="{FF2B5EF4-FFF2-40B4-BE49-F238E27FC236}">
                <a16:creationId xmlns:a16="http://schemas.microsoft.com/office/drawing/2014/main" id="{462E9296-0B02-42F0-8FFA-3C365A831049}"/>
              </a:ext>
            </a:extLst>
          </p:cNvPr>
          <p:cNvPicPr>
            <a:picLocks noChangeAspect="1"/>
          </p:cNvPicPr>
          <p:nvPr/>
        </p:nvPicPr>
        <p:blipFill>
          <a:blip r:embed="rId2"/>
          <a:stretch>
            <a:fillRect/>
          </a:stretch>
        </p:blipFill>
        <p:spPr>
          <a:xfrm>
            <a:off x="488757" y="307731"/>
            <a:ext cx="3088174" cy="3997637"/>
          </a:xfrm>
          <a:prstGeom prst="rect">
            <a:avLst/>
          </a:prstGeom>
        </p:spPr>
      </p:pic>
      <p:pic>
        <p:nvPicPr>
          <p:cNvPr id="11" name="Grafik 10" descr="Ein Bild, das Hund, draußen, Gras, schwarz enthält.&#10;&#10;Automatisch generierte Beschreibung">
            <a:extLst>
              <a:ext uri="{FF2B5EF4-FFF2-40B4-BE49-F238E27FC236}">
                <a16:creationId xmlns:a16="http://schemas.microsoft.com/office/drawing/2014/main" id="{94EAE2CF-FB29-459B-8411-4B08D96EA713}"/>
              </a:ext>
            </a:extLst>
          </p:cNvPr>
          <p:cNvPicPr>
            <a:picLocks noChangeAspect="1"/>
          </p:cNvPicPr>
          <p:nvPr/>
        </p:nvPicPr>
        <p:blipFill>
          <a:blip r:embed="rId3"/>
          <a:stretch>
            <a:fillRect/>
          </a:stretch>
        </p:blipFill>
        <p:spPr>
          <a:xfrm>
            <a:off x="8347245" y="307730"/>
            <a:ext cx="3238085" cy="3997637"/>
          </a:xfrm>
          <a:prstGeom prst="rect">
            <a:avLst/>
          </a:prstGeom>
        </p:spPr>
      </p:pic>
      <p:cxnSp>
        <p:nvCxnSpPr>
          <p:cNvPr id="29" name="Straight Connector 28">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6" name="Textfeld 5">
            <a:extLst>
              <a:ext uri="{FF2B5EF4-FFF2-40B4-BE49-F238E27FC236}">
                <a16:creationId xmlns:a16="http://schemas.microsoft.com/office/drawing/2014/main" id="{E300AD6E-AE59-4DE7-A3CE-CFB560958750}"/>
              </a:ext>
            </a:extLst>
          </p:cNvPr>
          <p:cNvSpPr txBox="1"/>
          <p:nvPr/>
        </p:nvSpPr>
        <p:spPr>
          <a:xfrm>
            <a:off x="5047629" y="2121882"/>
            <a:ext cx="2417736" cy="369332"/>
          </a:xfrm>
          <a:prstGeom prst="rect">
            <a:avLst/>
          </a:prstGeom>
          <a:noFill/>
        </p:spPr>
        <p:txBody>
          <a:bodyPr wrap="square" rtlCol="0">
            <a:spAutoFit/>
          </a:bodyPr>
          <a:lstStyle/>
          <a:p>
            <a:r>
              <a:rPr lang="de-CH" b="1" dirty="0">
                <a:highlight>
                  <a:srgbClr val="C0C0C0"/>
                </a:highlight>
              </a:rPr>
              <a:t>Diva vom </a:t>
            </a:r>
            <a:r>
              <a:rPr lang="de-CH" b="1" dirty="0" err="1">
                <a:highlight>
                  <a:srgbClr val="C0C0C0"/>
                </a:highlight>
              </a:rPr>
              <a:t>Eyengrund</a:t>
            </a:r>
            <a:endParaRPr lang="de-CH" b="1" dirty="0">
              <a:highlight>
                <a:srgbClr val="C0C0C0"/>
              </a:highlight>
            </a:endParaRPr>
          </a:p>
        </p:txBody>
      </p:sp>
      <p:sp>
        <p:nvSpPr>
          <p:cNvPr id="5" name="Espace réservé du contenu 4">
            <a:extLst>
              <a:ext uri="{FF2B5EF4-FFF2-40B4-BE49-F238E27FC236}">
                <a16:creationId xmlns:a16="http://schemas.microsoft.com/office/drawing/2014/main" id="{3CF64A87-7149-44C5-B9F3-3068C56EAFE4}"/>
              </a:ext>
            </a:extLst>
          </p:cNvPr>
          <p:cNvSpPr>
            <a:spLocks noGrp="1"/>
          </p:cNvSpPr>
          <p:nvPr>
            <p:ph idx="1"/>
          </p:nvPr>
        </p:nvSpPr>
        <p:spPr/>
        <p:txBody>
          <a:bodyPr/>
          <a:lstStyle/>
          <a:p>
            <a:endParaRPr lang="fr-CH" dirty="0"/>
          </a:p>
        </p:txBody>
      </p:sp>
    </p:spTree>
    <p:extLst>
      <p:ext uri="{BB962C8B-B14F-4D97-AF65-F5344CB8AC3E}">
        <p14:creationId xmlns:p14="http://schemas.microsoft.com/office/powerpoint/2010/main" val="3323229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E6DBAD-F74D-4398-A596-4D47F102DEFE}"/>
              </a:ext>
            </a:extLst>
          </p:cNvPr>
          <p:cNvSpPr>
            <a:spLocks noGrp="1"/>
          </p:cNvSpPr>
          <p:nvPr>
            <p:ph type="title"/>
          </p:nvPr>
        </p:nvSpPr>
        <p:spPr/>
        <p:txBody>
          <a:bodyPr/>
          <a:lstStyle/>
          <a:p>
            <a:r>
              <a:rPr lang="de-CH" b="1" dirty="0" err="1"/>
              <a:t>Commission</a:t>
            </a:r>
            <a:r>
              <a:rPr lang="de-CH" b="1" dirty="0"/>
              <a:t> </a:t>
            </a:r>
            <a:r>
              <a:rPr lang="de-CH" b="1" dirty="0" err="1"/>
              <a:t>d'élevage</a:t>
            </a:r>
            <a:r>
              <a:rPr lang="de-CH" b="1" dirty="0"/>
              <a:t> : </a:t>
            </a:r>
            <a:r>
              <a:rPr lang="de-CH" b="1" dirty="0" err="1"/>
              <a:t>tâches</a:t>
            </a:r>
            <a:endParaRPr lang="de-CH" b="1" dirty="0"/>
          </a:p>
        </p:txBody>
      </p:sp>
      <p:sp>
        <p:nvSpPr>
          <p:cNvPr id="3" name="Inhaltsplatzhalter 2">
            <a:extLst>
              <a:ext uri="{FF2B5EF4-FFF2-40B4-BE49-F238E27FC236}">
                <a16:creationId xmlns:a16="http://schemas.microsoft.com/office/drawing/2014/main" id="{9742D0EF-99C6-4CD3-B001-86D2E4061C6A}"/>
              </a:ext>
            </a:extLst>
          </p:cNvPr>
          <p:cNvSpPr>
            <a:spLocks noGrp="1"/>
          </p:cNvSpPr>
          <p:nvPr>
            <p:ph idx="1"/>
          </p:nvPr>
        </p:nvSpPr>
        <p:spPr>
          <a:xfrm>
            <a:off x="616974" y="1456915"/>
            <a:ext cx="10515600" cy="4351338"/>
          </a:xfrm>
        </p:spPr>
        <p:txBody>
          <a:bodyPr>
            <a:noAutofit/>
          </a:bodyPr>
          <a:lstStyle/>
          <a:p>
            <a:r>
              <a:rPr lang="fr-FR" sz="1500" b="1" dirty="0">
                <a:solidFill>
                  <a:srgbClr val="00B0F0"/>
                </a:solidFill>
              </a:rPr>
              <a:t>Encourager</a:t>
            </a:r>
            <a:r>
              <a:rPr lang="fr-FR" sz="1500" dirty="0">
                <a:solidFill>
                  <a:srgbClr val="00B0F0"/>
                </a:solidFill>
              </a:rPr>
              <a:t> l’élevage des quatre variétés de chiens courants dans le respect de leur morphologie, de leurs qualités cynégétiques et de leur santé. </a:t>
            </a:r>
          </a:p>
          <a:p>
            <a:r>
              <a:rPr lang="fr-FR" sz="1500" b="1" dirty="0">
                <a:solidFill>
                  <a:srgbClr val="00B0F0"/>
                </a:solidFill>
              </a:rPr>
              <a:t>Conseiller</a:t>
            </a:r>
            <a:r>
              <a:rPr lang="fr-FR" sz="1500" dirty="0">
                <a:solidFill>
                  <a:srgbClr val="00B0F0"/>
                </a:solidFill>
              </a:rPr>
              <a:t> les membres en matière d’élevage et de tenue des chiens. </a:t>
            </a:r>
          </a:p>
          <a:p>
            <a:r>
              <a:rPr lang="fr-FR" sz="1500" b="1" dirty="0">
                <a:solidFill>
                  <a:srgbClr val="00B0F0"/>
                </a:solidFill>
              </a:rPr>
              <a:t>Autoriser</a:t>
            </a:r>
            <a:r>
              <a:rPr lang="fr-FR" sz="1500" dirty="0">
                <a:solidFill>
                  <a:srgbClr val="00B0F0"/>
                </a:solidFill>
              </a:rPr>
              <a:t> des croisements entre les variétés de chiens courants suisses ou des croisements avec d’autres races en accord avec la CE de la SCS. </a:t>
            </a:r>
          </a:p>
          <a:p>
            <a:r>
              <a:rPr lang="fr-FR" sz="1500" b="1" dirty="0">
                <a:solidFill>
                  <a:srgbClr val="00B0F0"/>
                </a:solidFill>
              </a:rPr>
              <a:t>Exclure</a:t>
            </a:r>
            <a:r>
              <a:rPr lang="fr-FR" sz="1500" dirty="0">
                <a:solidFill>
                  <a:srgbClr val="00B0F0"/>
                </a:solidFill>
              </a:rPr>
              <a:t> un chien de l’élevage. </a:t>
            </a:r>
          </a:p>
          <a:p>
            <a:r>
              <a:rPr lang="fr-FR" sz="1500" dirty="0">
                <a:solidFill>
                  <a:srgbClr val="00B0F0"/>
                </a:solidFill>
              </a:rPr>
              <a:t>Prendre des mesures à l’encontre de pratiques ou d’entreprises portant préjudice à l’élevage des chiens courants. </a:t>
            </a:r>
          </a:p>
          <a:p>
            <a:r>
              <a:rPr lang="fr-FR" sz="1500" b="1" dirty="0">
                <a:solidFill>
                  <a:srgbClr val="00B0F0"/>
                </a:solidFill>
              </a:rPr>
              <a:t>Veiller</a:t>
            </a:r>
            <a:r>
              <a:rPr lang="fr-FR" sz="1500" dirty="0">
                <a:solidFill>
                  <a:srgbClr val="00B0F0"/>
                </a:solidFill>
              </a:rPr>
              <a:t> au maintien et aux propositions de modification du standard. </a:t>
            </a:r>
          </a:p>
          <a:p>
            <a:r>
              <a:rPr lang="fr-FR" sz="1500" b="1" dirty="0">
                <a:solidFill>
                  <a:srgbClr val="FF0000"/>
                </a:solidFill>
              </a:rPr>
              <a:t>Contrôler</a:t>
            </a:r>
            <a:r>
              <a:rPr lang="fr-FR" sz="1500" dirty="0">
                <a:solidFill>
                  <a:srgbClr val="FF0000"/>
                </a:solidFill>
              </a:rPr>
              <a:t> le respect des prescriptions concernant la saillie, le formulaire « Avis de mise-bas », la pause d’élevage et si le chenil a, dans les cas prévus, été contrôlé et trouvé en ordre. </a:t>
            </a:r>
          </a:p>
          <a:p>
            <a:r>
              <a:rPr lang="fr-FR" sz="1500" dirty="0">
                <a:solidFill>
                  <a:srgbClr val="FF0000"/>
                </a:solidFill>
              </a:rPr>
              <a:t>Faire exécuter </a:t>
            </a:r>
            <a:r>
              <a:rPr lang="fr-FR" sz="1500" b="1" dirty="0">
                <a:solidFill>
                  <a:srgbClr val="FF0000"/>
                </a:solidFill>
              </a:rPr>
              <a:t>le contrôle du chenil et l’identification </a:t>
            </a:r>
            <a:r>
              <a:rPr lang="fr-FR" sz="1500" dirty="0">
                <a:solidFill>
                  <a:srgbClr val="FF0000"/>
                </a:solidFill>
              </a:rPr>
              <a:t>des chiots par le contrôleur du groupe régional ; dans ce but, ce dernier reçoit un formulaire ad hoc et les données nécessaires. </a:t>
            </a:r>
          </a:p>
          <a:p>
            <a:r>
              <a:rPr lang="fr-FR" sz="1500" b="1" dirty="0">
                <a:solidFill>
                  <a:srgbClr val="FF0000"/>
                </a:solidFill>
              </a:rPr>
              <a:t>Tenir le fichier </a:t>
            </a:r>
            <a:r>
              <a:rPr lang="fr-FR" sz="1500" dirty="0">
                <a:solidFill>
                  <a:srgbClr val="FF0000"/>
                </a:solidFill>
              </a:rPr>
              <a:t>des chiens courants suisses et l’enregistrement des résultats des AE, des contrôles de chenils et de portées, des expositions et des épreuves de chasse. </a:t>
            </a:r>
          </a:p>
          <a:p>
            <a:r>
              <a:rPr lang="fr-FR" sz="1500" b="1" dirty="0">
                <a:solidFill>
                  <a:srgbClr val="FF0000"/>
                </a:solidFill>
              </a:rPr>
              <a:t>Etablir une liste </a:t>
            </a:r>
            <a:r>
              <a:rPr lang="fr-FR" sz="1500" dirty="0">
                <a:solidFill>
                  <a:srgbClr val="FF0000"/>
                </a:solidFill>
              </a:rPr>
              <a:t>des chiots disponibles, des éleveurs, ainsi que des mâles admis à l’élevage. </a:t>
            </a:r>
          </a:p>
          <a:p>
            <a:r>
              <a:rPr lang="fr-FR" sz="1500" b="1" dirty="0">
                <a:solidFill>
                  <a:srgbClr val="FF0000"/>
                </a:solidFill>
              </a:rPr>
              <a:t>Annoncer</a:t>
            </a:r>
            <a:r>
              <a:rPr lang="fr-FR" sz="1500" dirty="0">
                <a:solidFill>
                  <a:srgbClr val="FF0000"/>
                </a:solidFill>
              </a:rPr>
              <a:t> les chiens admis et non admis à l'élevage, ainsi que les admissions reportées au secrétariat du </a:t>
            </a:r>
            <a:r>
              <a:rPr lang="fr-FR" sz="1500" b="1" dirty="0">
                <a:solidFill>
                  <a:srgbClr val="FF0000"/>
                </a:solidFill>
              </a:rPr>
              <a:t>LOS de la SCS.</a:t>
            </a:r>
          </a:p>
          <a:p>
            <a:r>
              <a:rPr lang="fr-FR" sz="1500" b="1" dirty="0">
                <a:solidFill>
                  <a:srgbClr val="FF0000"/>
                </a:solidFill>
              </a:rPr>
              <a:t>Établir</a:t>
            </a:r>
            <a:r>
              <a:rPr lang="fr-FR" sz="1500" dirty="0">
                <a:solidFill>
                  <a:srgbClr val="FF0000"/>
                </a:solidFill>
              </a:rPr>
              <a:t> et </a:t>
            </a:r>
            <a:r>
              <a:rPr lang="fr-FR" sz="1500" b="1" dirty="0">
                <a:solidFill>
                  <a:srgbClr val="FF0000"/>
                </a:solidFill>
              </a:rPr>
              <a:t>communiquer</a:t>
            </a:r>
            <a:r>
              <a:rPr lang="fr-FR" sz="1500" dirty="0">
                <a:solidFill>
                  <a:srgbClr val="FF0000"/>
                </a:solidFill>
              </a:rPr>
              <a:t> au SLOS les informations complémentaires concernant la meilleure épreuve de travail accomplie avec succès et devant figurer dans les 3 premières générations du pedigree.</a:t>
            </a:r>
            <a:endParaRPr lang="de-CH" sz="1500" dirty="0">
              <a:solidFill>
                <a:srgbClr val="FF0000"/>
              </a:solidFill>
            </a:endParaRPr>
          </a:p>
        </p:txBody>
      </p:sp>
    </p:spTree>
    <p:extLst>
      <p:ext uri="{BB962C8B-B14F-4D97-AF65-F5344CB8AC3E}">
        <p14:creationId xmlns:p14="http://schemas.microsoft.com/office/powerpoint/2010/main" val="3374320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77C296-DD73-4182-B62E-832354CE654C}"/>
              </a:ext>
            </a:extLst>
          </p:cNvPr>
          <p:cNvSpPr>
            <a:spLocks noGrp="1"/>
          </p:cNvSpPr>
          <p:nvPr>
            <p:ph type="title"/>
          </p:nvPr>
        </p:nvSpPr>
        <p:spPr/>
        <p:txBody>
          <a:bodyPr/>
          <a:lstStyle/>
          <a:p>
            <a:r>
              <a:rPr lang="de-CH" b="1" dirty="0"/>
              <a:t>Zuchtstätten- und Wurfkontrolleur: Aufgaben</a:t>
            </a:r>
          </a:p>
        </p:txBody>
      </p:sp>
      <p:sp>
        <p:nvSpPr>
          <p:cNvPr id="3" name="Inhaltsplatzhalter 2">
            <a:extLst>
              <a:ext uri="{FF2B5EF4-FFF2-40B4-BE49-F238E27FC236}">
                <a16:creationId xmlns:a16="http://schemas.microsoft.com/office/drawing/2014/main" id="{0FE4C995-371B-4573-B86E-76465F377DB3}"/>
              </a:ext>
            </a:extLst>
          </p:cNvPr>
          <p:cNvSpPr>
            <a:spLocks noGrp="1"/>
          </p:cNvSpPr>
          <p:nvPr>
            <p:ph idx="1"/>
          </p:nvPr>
        </p:nvSpPr>
        <p:spPr/>
        <p:txBody>
          <a:bodyPr>
            <a:normAutofit fontScale="62500" lnSpcReduction="20000"/>
          </a:bodyPr>
          <a:lstStyle/>
          <a:p>
            <a:pPr marL="0" indent="0">
              <a:buNone/>
            </a:pPr>
            <a:r>
              <a:rPr lang="de-CH" dirty="0">
                <a:solidFill>
                  <a:srgbClr val="FF0000"/>
                </a:solidFill>
              </a:rPr>
              <a:t>• Die Wurf- und Zwingerkontrolle. </a:t>
            </a:r>
          </a:p>
          <a:p>
            <a:pPr marL="0" indent="0">
              <a:buNone/>
            </a:pPr>
            <a:r>
              <a:rPr lang="de-CH" dirty="0">
                <a:solidFill>
                  <a:srgbClr val="FF0000"/>
                </a:solidFill>
              </a:rPr>
              <a:t>• Unterstützende Orientierung für den Neuzüchter. </a:t>
            </a:r>
          </a:p>
          <a:p>
            <a:pPr marL="0" indent="0">
              <a:buNone/>
            </a:pPr>
            <a:r>
              <a:rPr lang="de-CH" dirty="0">
                <a:solidFill>
                  <a:srgbClr val="FF0000"/>
                </a:solidFill>
              </a:rPr>
              <a:t>• Die Kontrolle des Mikrochips. </a:t>
            </a:r>
          </a:p>
          <a:p>
            <a:pPr marL="0" indent="0">
              <a:buNone/>
            </a:pPr>
            <a:r>
              <a:rPr lang="de-CH" dirty="0">
                <a:solidFill>
                  <a:srgbClr val="FF0000"/>
                </a:solidFill>
              </a:rPr>
              <a:t>• Kontrolle des Wurfbuches. </a:t>
            </a:r>
          </a:p>
          <a:p>
            <a:pPr marL="0" indent="0">
              <a:buNone/>
            </a:pPr>
            <a:r>
              <a:rPr lang="de-CH" dirty="0"/>
              <a:t>In Übereinstimmung mit der eidg. Gesetzgebung ist die Identifikation wie folgt geregelt: </a:t>
            </a:r>
          </a:p>
          <a:p>
            <a:pPr marL="0" indent="0">
              <a:buNone/>
            </a:pPr>
            <a:r>
              <a:rPr lang="de-CH" dirty="0"/>
              <a:t>• Der Veterinär des Züchters muss den Mikrochip anlässlich der Impfung und vor der 9. Woche, welche für die Wurfkontrolle reserviert ist, implantiert haben. </a:t>
            </a:r>
          </a:p>
          <a:p>
            <a:pPr marL="0" indent="0">
              <a:buNone/>
            </a:pPr>
            <a:r>
              <a:rPr lang="de-CH" dirty="0"/>
              <a:t>• Der Wurfkontrolleur verifiziert die Codenummer des Mikrochips. Die Etiketten mit der Codenummer werden auf die Abstammungsurkunde, auf das Formular über den Kontrollbericht und ins Impfbüchlein geklebt. Die Etiketten werden mit dem Clubstempel versehen. </a:t>
            </a:r>
          </a:p>
          <a:p>
            <a:pPr marL="0" indent="0">
              <a:buNone/>
            </a:pPr>
            <a:r>
              <a:rPr lang="de-CH" dirty="0"/>
              <a:t>• Nach der Wurfkontrolle wird das Formular «Zuchtbericht des Kontrolleurs» vervollständigt und, nachdem es durch den Kontrolleur und den Züchter gemeinsam signiert wurde, dem Präsidenten der ZK zugestellt. Dieser kann ein </a:t>
            </a:r>
            <a:r>
              <a:rPr lang="de-CH" dirty="0" err="1"/>
              <a:t>Abkörungsverfahren</a:t>
            </a:r>
            <a:r>
              <a:rPr lang="de-CH" dirty="0"/>
              <a:t> gemäss Art. 3.8 einleiten, falls vererbbare Fehler im Wurf festgestellt werden. </a:t>
            </a:r>
          </a:p>
          <a:p>
            <a:pPr marL="0" indent="0">
              <a:buNone/>
            </a:pPr>
            <a:r>
              <a:rPr lang="de-CH" dirty="0"/>
              <a:t>• Jeder Kontrolleur verfügt über ein Lesegerat für den Mikrochip. </a:t>
            </a:r>
          </a:p>
          <a:p>
            <a:pPr marL="0" indent="0">
              <a:buNone/>
            </a:pPr>
            <a:r>
              <a:rPr lang="de-CH" dirty="0"/>
              <a:t>• Anlässlich der letzten Wurfkontrolle welche in der 9. Woche stattfindet, hat der Züchter eine Gebühr zu entrichten, deren Höhe von der DV bestimmt wird. </a:t>
            </a:r>
          </a:p>
        </p:txBody>
      </p:sp>
    </p:spTree>
    <p:extLst>
      <p:ext uri="{BB962C8B-B14F-4D97-AF65-F5344CB8AC3E}">
        <p14:creationId xmlns:p14="http://schemas.microsoft.com/office/powerpoint/2010/main" val="242238126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D8A94B-901C-4EA4-A828-9BF08EDCB6E7}"/>
              </a:ext>
            </a:extLst>
          </p:cNvPr>
          <p:cNvSpPr>
            <a:spLocks noGrp="1"/>
          </p:cNvSpPr>
          <p:nvPr>
            <p:ph type="title"/>
          </p:nvPr>
        </p:nvSpPr>
        <p:spPr/>
        <p:txBody>
          <a:bodyPr/>
          <a:lstStyle/>
          <a:p>
            <a:r>
              <a:rPr lang="fr-FR" b="1" dirty="0"/>
              <a:t>Le contrôleur de chenils et de portées a pour mission:</a:t>
            </a:r>
            <a:endParaRPr lang="de-CH" b="1" dirty="0"/>
          </a:p>
        </p:txBody>
      </p:sp>
      <p:sp>
        <p:nvSpPr>
          <p:cNvPr id="3" name="Inhaltsplatzhalter 2">
            <a:extLst>
              <a:ext uri="{FF2B5EF4-FFF2-40B4-BE49-F238E27FC236}">
                <a16:creationId xmlns:a16="http://schemas.microsoft.com/office/drawing/2014/main" id="{9FFEE70C-3719-49C8-A41B-F6761BEA4EB8}"/>
              </a:ext>
            </a:extLst>
          </p:cNvPr>
          <p:cNvSpPr>
            <a:spLocks noGrp="1"/>
          </p:cNvSpPr>
          <p:nvPr>
            <p:ph idx="1"/>
          </p:nvPr>
        </p:nvSpPr>
        <p:spPr>
          <a:xfrm>
            <a:off x="690716" y="1751883"/>
            <a:ext cx="10515600" cy="4351338"/>
          </a:xfrm>
        </p:spPr>
        <p:txBody>
          <a:bodyPr>
            <a:normAutofit fontScale="47500" lnSpcReduction="20000"/>
          </a:bodyPr>
          <a:lstStyle/>
          <a:p>
            <a:r>
              <a:rPr lang="fr-FR" sz="3300" dirty="0">
                <a:solidFill>
                  <a:srgbClr val="FF0000"/>
                </a:solidFill>
              </a:rPr>
              <a:t>contrôler la portée et le chenil </a:t>
            </a:r>
          </a:p>
          <a:p>
            <a:r>
              <a:rPr lang="fr-FR" sz="3300" dirty="0">
                <a:solidFill>
                  <a:srgbClr val="FF0000"/>
                </a:solidFill>
              </a:rPr>
              <a:t>informer les nouveaux éleveurs </a:t>
            </a:r>
          </a:p>
          <a:p>
            <a:r>
              <a:rPr lang="fr-FR" sz="3300" dirty="0">
                <a:solidFill>
                  <a:srgbClr val="FF0000"/>
                </a:solidFill>
              </a:rPr>
              <a:t>contrôler la micro chip </a:t>
            </a:r>
          </a:p>
          <a:p>
            <a:r>
              <a:rPr lang="fr-FR" sz="3300" dirty="0">
                <a:solidFill>
                  <a:srgbClr val="FF0000"/>
                </a:solidFill>
              </a:rPr>
              <a:t>contrôler le livre d’élevage </a:t>
            </a:r>
          </a:p>
          <a:p>
            <a:pPr marL="0" indent="0">
              <a:buNone/>
            </a:pPr>
            <a:r>
              <a:rPr lang="fr-FR" sz="3300" dirty="0"/>
              <a:t>Conformément à la loi fédérale, l’identification des chiots est réglée comme suit : </a:t>
            </a:r>
          </a:p>
          <a:p>
            <a:r>
              <a:rPr lang="fr-FR" sz="3300" dirty="0"/>
              <a:t>Le vétérinaire de l’éleveur doit avoir implanté la micro chip de chaque chiot et procédé à la vaccination avant la 9e semaine réservée au contrôle de la portée. </a:t>
            </a:r>
          </a:p>
          <a:p>
            <a:r>
              <a:rPr lang="fr-FR" sz="3300" dirty="0"/>
              <a:t>Le contrôleur d’élevage vérifie le code numérique de la micro chip. Des étiquettes avec ce code numérique sont collées sur le pedigree, sur le formulaire « Rapport du contrôleur d’élevage » et sur le certificat de vaccination. Les étiquettes sont oblitérées par le timbre du club. </a:t>
            </a:r>
          </a:p>
          <a:p>
            <a:r>
              <a:rPr lang="fr-FR" sz="3300" dirty="0"/>
              <a:t>Après le contrôle de la portée, le formulaire « Rapport du contrôleur d’élevage » est complété et, après qu’il ait été signé conjointement par le contrôleur et l’éleveur, envoyé au président de la CE. Ce dernier peut engager une procédure d'exclusion de l'élevage conformément à l'art. 3.8 lorsque des défauts avérés héréditaires sont constatés. </a:t>
            </a:r>
          </a:p>
          <a:p>
            <a:r>
              <a:rPr lang="fr-FR" sz="3300" dirty="0"/>
              <a:t>Chaque contrôleur dispose d’un lecteur de micro chip. </a:t>
            </a:r>
          </a:p>
          <a:p>
            <a:r>
              <a:rPr lang="fr-FR" sz="3300" dirty="0"/>
              <a:t>Lors du dernier contrôle de la portée qui a lieu pendant la 9e semaine, l’éleveur doit s’acquitter d’un émolument dont le montant est fixé par l’AD. </a:t>
            </a:r>
            <a:endParaRPr lang="de-CH" sz="3300" dirty="0"/>
          </a:p>
        </p:txBody>
      </p:sp>
    </p:spTree>
    <p:extLst>
      <p:ext uri="{BB962C8B-B14F-4D97-AF65-F5344CB8AC3E}">
        <p14:creationId xmlns:p14="http://schemas.microsoft.com/office/powerpoint/2010/main" val="287513045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C3546A15-90A6-477E-8A90-5664FD177924}"/>
              </a:ext>
            </a:extLst>
          </p:cNvPr>
          <p:cNvPicPr>
            <a:picLocks noChangeAspect="1"/>
          </p:cNvPicPr>
          <p:nvPr/>
        </p:nvPicPr>
        <p:blipFill>
          <a:blip r:embed="rId2"/>
          <a:stretch>
            <a:fillRect/>
          </a:stretch>
        </p:blipFill>
        <p:spPr>
          <a:xfrm>
            <a:off x="1003127" y="0"/>
            <a:ext cx="10185745" cy="6858000"/>
          </a:xfrm>
          <a:prstGeom prst="rect">
            <a:avLst/>
          </a:prstGeom>
        </p:spPr>
      </p:pic>
      <p:sp>
        <p:nvSpPr>
          <p:cNvPr id="4" name="Pfeil: nach rechts 3">
            <a:extLst>
              <a:ext uri="{FF2B5EF4-FFF2-40B4-BE49-F238E27FC236}">
                <a16:creationId xmlns:a16="http://schemas.microsoft.com/office/drawing/2014/main" id="{38646C43-EA15-4B43-BDDF-85D3C1D22BFD}"/>
              </a:ext>
            </a:extLst>
          </p:cNvPr>
          <p:cNvSpPr/>
          <p:nvPr/>
        </p:nvSpPr>
        <p:spPr>
          <a:xfrm>
            <a:off x="501444" y="4418431"/>
            <a:ext cx="2009719" cy="433789"/>
          </a:xfrm>
          <a:prstGeom prst="rightArrow">
            <a:avLst>
              <a:gd name="adj1" fmla="val 50000"/>
              <a:gd name="adj2" fmla="val 5766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CH"/>
          </a:p>
        </p:txBody>
      </p:sp>
      <mc:AlternateContent xmlns:mc="http://schemas.openxmlformats.org/markup-compatibility/2006" xmlns:p14="http://schemas.microsoft.com/office/powerpoint/2010/main">
        <mc:Choice Requires="p14">
          <p:contentPart p14:bwMode="auto" r:id="rId3">
            <p14:nvContentPartPr>
              <p14:cNvPr id="6" name="Freihand 5">
                <a:extLst>
                  <a:ext uri="{FF2B5EF4-FFF2-40B4-BE49-F238E27FC236}">
                    <a16:creationId xmlns:a16="http://schemas.microsoft.com/office/drawing/2014/main" id="{545AFFCE-BEEA-467B-B6FD-D4AE77E47245}"/>
                  </a:ext>
                </a:extLst>
              </p14:cNvPr>
              <p14:cNvContentPartPr/>
              <p14:nvPr/>
            </p14:nvContentPartPr>
            <p14:xfrm>
              <a:off x="2499236" y="3877769"/>
              <a:ext cx="2449080" cy="1293120"/>
            </p14:xfrm>
          </p:contentPart>
        </mc:Choice>
        <mc:Fallback xmlns="">
          <p:pic>
            <p:nvPicPr>
              <p:cNvPr id="6" name="Freihand 5">
                <a:extLst>
                  <a:ext uri="{FF2B5EF4-FFF2-40B4-BE49-F238E27FC236}">
                    <a16:creationId xmlns:a16="http://schemas.microsoft.com/office/drawing/2014/main" id="{545AFFCE-BEEA-467B-B6FD-D4AE77E47245}"/>
                  </a:ext>
                </a:extLst>
              </p:cNvPr>
              <p:cNvPicPr/>
              <p:nvPr/>
            </p:nvPicPr>
            <p:blipFill>
              <a:blip r:embed="rId4"/>
              <a:stretch>
                <a:fillRect/>
              </a:stretch>
            </p:blipFill>
            <p:spPr>
              <a:xfrm>
                <a:off x="2463236" y="3841769"/>
                <a:ext cx="2520720" cy="1364760"/>
              </a:xfrm>
              <a:prstGeom prst="rect">
                <a:avLst/>
              </a:prstGeom>
            </p:spPr>
          </p:pic>
        </mc:Fallback>
      </mc:AlternateContent>
    </p:spTree>
    <p:extLst>
      <p:ext uri="{BB962C8B-B14F-4D97-AF65-F5344CB8AC3E}">
        <p14:creationId xmlns:p14="http://schemas.microsoft.com/office/powerpoint/2010/main" val="465302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AF005E-5EA6-4FFA-8634-F7B9ED536AF0}"/>
              </a:ext>
            </a:extLst>
          </p:cNvPr>
          <p:cNvSpPr>
            <a:spLocks noGrp="1"/>
          </p:cNvSpPr>
          <p:nvPr>
            <p:ph type="title"/>
          </p:nvPr>
        </p:nvSpPr>
        <p:spPr/>
        <p:txBody>
          <a:bodyPr>
            <a:normAutofit/>
          </a:bodyPr>
          <a:lstStyle/>
          <a:p>
            <a:r>
              <a:rPr lang="de-CH" b="1" dirty="0"/>
              <a:t>Beschlüsse der ZK /  </a:t>
            </a:r>
            <a:r>
              <a:rPr lang="fr-FR" b="1" dirty="0"/>
              <a:t>les décisions de la commission d'élevage</a:t>
            </a:r>
            <a:endParaRPr lang="de-CH" b="1" dirty="0"/>
          </a:p>
        </p:txBody>
      </p:sp>
      <p:sp>
        <p:nvSpPr>
          <p:cNvPr id="3" name="Inhaltsplatzhalter 2">
            <a:extLst>
              <a:ext uri="{FF2B5EF4-FFF2-40B4-BE49-F238E27FC236}">
                <a16:creationId xmlns:a16="http://schemas.microsoft.com/office/drawing/2014/main" id="{651036BE-3EAC-4257-BA39-E080A313A065}"/>
              </a:ext>
            </a:extLst>
          </p:cNvPr>
          <p:cNvSpPr>
            <a:spLocks noGrp="1"/>
          </p:cNvSpPr>
          <p:nvPr>
            <p:ph sz="half" idx="1"/>
          </p:nvPr>
        </p:nvSpPr>
        <p:spPr/>
        <p:txBody>
          <a:bodyPr/>
          <a:lstStyle/>
          <a:p>
            <a:r>
              <a:rPr lang="de-CH" sz="18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Kreuzungswürfe sollen künftig zurückhaltend bewilligt werden, sofern kein wirklicher Handlungsbedarf besteht. Zudem sollten auch die Welpen der 2. Generation genau beobachtet werden, damit notfalls die Elterntiere, die aus einem Mischlingswurf stammen, wieder </a:t>
            </a:r>
            <a:r>
              <a:rPr lang="de-CH" sz="1800" dirty="0" err="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abgekört</a:t>
            </a:r>
            <a:r>
              <a:rPr lang="de-CH" sz="18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werden können.</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r>
              <a:rPr lang="de-CH" sz="18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Für Personen, die in Zukunft ihre </a:t>
            </a:r>
            <a:r>
              <a:rPr lang="de-CH" sz="1800" dirty="0" err="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Hundin</a:t>
            </a:r>
            <a:r>
              <a:rPr lang="de-CH" sz="18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bei uns ankören lassen wollen und nicht Mitglied im SLC sind, müssen wir jetzt den gleichen Betrag verlangen, wie das die SKG in ihren Grünen Weisungen tut. Das wären dann 260.-. Den Personen sollte somit ein Beitritt in unseren Verein schmackhaft gemacht werden. Rüden werden kostenlos angekört.</a:t>
            </a:r>
          </a:p>
          <a:p>
            <a:pPr marL="0" indent="0">
              <a:buNone/>
            </a:pPr>
            <a:r>
              <a:rPr lang="de-CH" sz="1800"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CH" dirty="0"/>
          </a:p>
        </p:txBody>
      </p:sp>
      <p:sp>
        <p:nvSpPr>
          <p:cNvPr id="4" name="Inhaltsplatzhalter 3">
            <a:extLst>
              <a:ext uri="{FF2B5EF4-FFF2-40B4-BE49-F238E27FC236}">
                <a16:creationId xmlns:a16="http://schemas.microsoft.com/office/drawing/2014/main" id="{5E5A54AD-CC49-41DA-991E-F0D77627993A}"/>
              </a:ext>
            </a:extLst>
          </p:cNvPr>
          <p:cNvSpPr>
            <a:spLocks noGrp="1"/>
          </p:cNvSpPr>
          <p:nvPr>
            <p:ph sz="half" idx="2"/>
          </p:nvPr>
        </p:nvSpPr>
        <p:spPr/>
        <p:txBody>
          <a:bodyPr/>
          <a:lstStyle/>
          <a:p>
            <a:r>
              <a:rPr lang="fr-CH" sz="1800" dirty="0">
                <a:effectLst/>
                <a:latin typeface="Arial" panose="020B0604020202020204" pitchFamily="34" charset="0"/>
                <a:ea typeface="Calibri" panose="020F0502020204030204" pitchFamily="34" charset="0"/>
                <a:cs typeface="Times New Roman" panose="02020603050405020304" pitchFamily="18" charset="0"/>
              </a:rPr>
              <a:t>- Les portées croisées doivent être autorisées avec retenue à l'avenir, pour autant qu'il n'y ait pas de réelle nécessité d'agir. En outre, les chiots de la 2</a:t>
            </a:r>
            <a:r>
              <a:rPr lang="fr-CH" sz="1800" baseline="30000" dirty="0">
                <a:effectLst/>
                <a:latin typeface="Arial" panose="020B0604020202020204" pitchFamily="34" charset="0"/>
                <a:ea typeface="Calibri" panose="020F0502020204030204" pitchFamily="34" charset="0"/>
                <a:cs typeface="Times New Roman" panose="02020603050405020304" pitchFamily="18" charset="0"/>
              </a:rPr>
              <a:t>ème</a:t>
            </a:r>
            <a:r>
              <a:rPr lang="fr-CH" sz="1800" dirty="0">
                <a:effectLst/>
                <a:latin typeface="Arial" panose="020B0604020202020204" pitchFamily="34" charset="0"/>
                <a:ea typeface="Calibri" panose="020F0502020204030204" pitchFamily="34" charset="0"/>
                <a:cs typeface="Times New Roman" panose="02020603050405020304" pitchFamily="18" charset="0"/>
              </a:rPr>
              <a:t> génération devraient également être surveillés de près afin que, si nécessaire, les parents issus d'une portée croisée puissent à nouveau être radiés.</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r>
              <a:rPr lang="fr-CH" sz="1800" dirty="0">
                <a:effectLst/>
                <a:latin typeface="Arial" panose="020B0604020202020204" pitchFamily="34" charset="0"/>
                <a:ea typeface="Calibri" panose="020F0502020204030204" pitchFamily="34" charset="0"/>
                <a:cs typeface="Times New Roman" panose="02020603050405020304" pitchFamily="18" charset="0"/>
              </a:rPr>
              <a:t>- Pour les personnes qui souhaitent à l'avenir faire examiner leurs chiennes chez nous et qui ne sont pas membres du CCC, nous devons maintenant demander le même montant que la SCS dans ses directives vertes. Il s'agirait alors de 260.- Il s'agit donc d'inciter ces personnes à adhérer à notre association. </a:t>
            </a:r>
            <a:r>
              <a:rPr lang="fr-FR" sz="1800" dirty="0">
                <a:effectLst/>
                <a:latin typeface="Arial" panose="020B0604020202020204" pitchFamily="34" charset="0"/>
                <a:ea typeface="Calibri" panose="020F0502020204030204" pitchFamily="34" charset="0"/>
                <a:cs typeface="Times New Roman" panose="02020603050405020304" pitchFamily="18" charset="0"/>
              </a:rPr>
              <a:t>Les mâles sont admis gratuitement </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CH" dirty="0"/>
          </a:p>
        </p:txBody>
      </p:sp>
    </p:spTree>
    <p:extLst>
      <p:ext uri="{BB962C8B-B14F-4D97-AF65-F5344CB8AC3E}">
        <p14:creationId xmlns:p14="http://schemas.microsoft.com/office/powerpoint/2010/main" val="411564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21243B-B7D9-4932-9B78-D1DC181E4F9D}"/>
              </a:ext>
            </a:extLst>
          </p:cNvPr>
          <p:cNvSpPr>
            <a:spLocks noGrp="1"/>
          </p:cNvSpPr>
          <p:nvPr>
            <p:ph type="title"/>
          </p:nvPr>
        </p:nvSpPr>
        <p:spPr/>
        <p:txBody>
          <a:bodyPr/>
          <a:lstStyle/>
          <a:p>
            <a:r>
              <a:rPr lang="de-CH" b="1" dirty="0"/>
              <a:t>Kreuzungswurf / </a:t>
            </a:r>
            <a:r>
              <a:rPr lang="de-CH" b="1" dirty="0" err="1"/>
              <a:t>Portée</a:t>
            </a:r>
            <a:r>
              <a:rPr lang="de-CH" b="1" dirty="0"/>
              <a:t> de </a:t>
            </a:r>
            <a:r>
              <a:rPr lang="de-CH" b="1" dirty="0" err="1"/>
              <a:t>croisement</a:t>
            </a:r>
            <a:endParaRPr lang="de-CH" b="1" dirty="0"/>
          </a:p>
        </p:txBody>
      </p:sp>
      <p:pic>
        <p:nvPicPr>
          <p:cNvPr id="5" name="Inhaltsplatzhalter 4">
            <a:extLst>
              <a:ext uri="{FF2B5EF4-FFF2-40B4-BE49-F238E27FC236}">
                <a16:creationId xmlns:a16="http://schemas.microsoft.com/office/drawing/2014/main" id="{A2F049B8-B20F-4CC8-B752-7D4142311A57}"/>
              </a:ext>
            </a:extLst>
          </p:cNvPr>
          <p:cNvPicPr>
            <a:picLocks noGrp="1" noChangeAspect="1"/>
          </p:cNvPicPr>
          <p:nvPr>
            <p:ph idx="1"/>
          </p:nvPr>
        </p:nvPicPr>
        <p:blipFill>
          <a:blip r:embed="rId2"/>
          <a:stretch>
            <a:fillRect/>
          </a:stretch>
        </p:blipFill>
        <p:spPr>
          <a:xfrm>
            <a:off x="3944949" y="1825624"/>
            <a:ext cx="4790677" cy="4845507"/>
          </a:xfrm>
        </p:spPr>
      </p:pic>
    </p:spTree>
    <p:extLst>
      <p:ext uri="{BB962C8B-B14F-4D97-AF65-F5344CB8AC3E}">
        <p14:creationId xmlns:p14="http://schemas.microsoft.com/office/powerpoint/2010/main" val="106830920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TotalTime>
  <Words>2851</Words>
  <Application>Microsoft Office PowerPoint</Application>
  <PresentationFormat>Grand écran</PresentationFormat>
  <Paragraphs>586</Paragraphs>
  <Slides>31</Slides>
  <Notes>0</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31</vt:i4>
      </vt:variant>
    </vt:vector>
  </HeadingPairs>
  <TitlesOfParts>
    <vt:vector size="38" baseType="lpstr">
      <vt:lpstr>-apple-system</vt:lpstr>
      <vt:lpstr>Arial</vt:lpstr>
      <vt:lpstr>Calibri</vt:lpstr>
      <vt:lpstr>Calibri Light</vt:lpstr>
      <vt:lpstr>Verdana</vt:lpstr>
      <vt:lpstr>Office</vt:lpstr>
      <vt:lpstr>Document</vt:lpstr>
      <vt:lpstr>Zuchtkommission Commission d’élevage</vt:lpstr>
      <vt:lpstr>Présentation PowerPoint</vt:lpstr>
      <vt:lpstr>Zuchtkommission: Aufgaben</vt:lpstr>
      <vt:lpstr>Commission d'élevage : tâches</vt:lpstr>
      <vt:lpstr>Zuchtstätten- und Wurfkontrolleur: Aufgaben</vt:lpstr>
      <vt:lpstr>Le contrôleur de chenils et de portées a pour mission:</vt:lpstr>
      <vt:lpstr>Présentation PowerPoint</vt:lpstr>
      <vt:lpstr>Beschlüsse der ZK /  les décisions de la commission d'élevage</vt:lpstr>
      <vt:lpstr>Kreuzungswurf / Portée de croisement</vt:lpstr>
      <vt:lpstr>Présentation PowerPoint</vt:lpstr>
      <vt:lpstr>Présentation PowerPoint</vt:lpstr>
      <vt:lpstr>Mises bas en Valais  / Würfe im Wallis</vt:lpstr>
      <vt:lpstr>Nombre de chiots par variété / Anzahl Welpen pro Varietät </vt:lpstr>
      <vt:lpstr>Présentation PowerPoint</vt:lpstr>
      <vt:lpstr>Nombre de portées par canton / Anzahl Würfe pro Kanton</vt:lpstr>
      <vt:lpstr>Présentation PowerPoint</vt:lpstr>
      <vt:lpstr>Présentation PowerPoint</vt:lpstr>
      <vt:lpstr>Das Grab des unbekannten Rüden Le tombeau du mâle inconnu</vt:lpstr>
      <vt:lpstr>Le problème avec les mâles (inconnus)</vt:lpstr>
      <vt:lpstr>Présentation PowerPoint</vt:lpstr>
      <vt:lpstr>Vorschlag / Proposition Luc Sarrasin</vt:lpstr>
      <vt:lpstr>SHSB 2017 / LOS 2017</vt:lpstr>
      <vt:lpstr>SHSB 2019 / LOS 2019</vt:lpstr>
      <vt:lpstr>Présentation PowerPoint</vt:lpstr>
      <vt:lpstr>Weitere Möglichkeit / Autre possibilité</vt:lpstr>
      <vt:lpstr>Une autre problème / ein weiteres Problem</vt:lpstr>
      <vt:lpstr>Inzuchtfaktor / consanguinite</vt:lpstr>
      <vt:lpstr>Présentation PowerPoint</vt:lpstr>
      <vt:lpstr>Présentation PowerPoint</vt:lpstr>
      <vt:lpstr>Présentation PowerPoint</vt:lpstr>
      <vt:lpstr>Merci de votre attention/Danke für eure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Zuchtkommission Commission d’élevage</dc:title>
  <dc:creator>georg burchard</dc:creator>
  <cp:lastModifiedBy>Cédric Bourdin</cp:lastModifiedBy>
  <cp:revision>18</cp:revision>
  <dcterms:created xsi:type="dcterms:W3CDTF">2022-03-01T18:14:11Z</dcterms:created>
  <dcterms:modified xsi:type="dcterms:W3CDTF">2022-03-08T18:53:27Z</dcterms:modified>
</cp:coreProperties>
</file>